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  <p:sldMasterId id="2147483648" r:id="rId5"/>
  </p:sldMasterIdLst>
  <p:notesMasterIdLst>
    <p:notesMasterId r:id="rId16"/>
  </p:notesMasterIdLst>
  <p:sldIdLst>
    <p:sldId id="258" r:id="rId6"/>
    <p:sldId id="268" r:id="rId7"/>
    <p:sldId id="257" r:id="rId8"/>
    <p:sldId id="259" r:id="rId9"/>
    <p:sldId id="263" r:id="rId10"/>
    <p:sldId id="261" r:id="rId11"/>
    <p:sldId id="267" r:id="rId12"/>
    <p:sldId id="314" r:id="rId13"/>
    <p:sldId id="270" r:id="rId14"/>
    <p:sldId id="269" r:id="rId15"/>
  </p:sldIdLst>
  <p:sldSz cx="12192000" cy="6858000"/>
  <p:notesSz cx="6858000" cy="9144000"/>
  <p:defaultTextStyle>
    <a:defPPr>
      <a:defRPr lang="en-R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5EA29014-C184-AAD6-9C73-5C542859D4BA}" name="Violette Uwamungu" initials="VU" userId="S::vuwamung@andrew.cmu.edu::78cfb315-5104-42fe-8c5d-6bc49b5875e1" providerId="AD"/>
  <p188:author id="{88A0D730-2910-6B67-E1E8-2129E9E448A0}" name="Ngeyen Victory Yinkfu" initials="NY" userId="S::nyinkfu@andrew.cmu.edu::4ae2e62e-65bc-44ea-87d5-75ff48d883d9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DA5215-DA67-4098-9390-1B8EA5B64C42}" v="17" dt="2024-08-13T23:57:06.135"/>
    <p1510:client id="{29B4F50D-9DA2-48E3-84F6-9EA679D32379}" v="2169" dt="2024-08-14T12:01:18.086"/>
    <p1510:client id="{C55516CA-16FE-4783-9221-A178EBE34A14}" v="1526" dt="2024-08-13T23:21:34.80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5/10/relationships/revisionInfo" Target="revisionInfo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10" Type="http://schemas.openxmlformats.org/officeDocument/2006/relationships/slide" Target="slides/slide5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microsoft.com/office/2018/10/relationships/authors" Target="author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HIV Deaths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81AA-406E-A7F6-F6DC6391A5D9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81AA-406E-A7F6-F6DC6391A5D9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5CC5715B-DAC9-4D01-AE7B-4633E6CB876C}" type="VALUE">
                      <a:rPr lang="en-US" smtClean="0"/>
                      <a:pPr/>
                      <a:t>[VALUE]</a:t>
                    </a:fld>
                    <a:endParaRPr lang="en-RW"/>
                  </a:p>
                </c:rich>
              </c:tx>
              <c:dLblPos val="ctr"/>
              <c:showLegendKey val="0"/>
              <c:showVal val="1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81AA-406E-A7F6-F6DC6391A5D9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17BCB27B-6C04-4E48-8928-EEAAD6408776}" type="VALUE">
                      <a:rPr lang="en-US" smtClean="0"/>
                      <a:pPr/>
                      <a:t>[VALUE]</a:t>
                    </a:fld>
                    <a:endParaRPr lang="en-RW"/>
                  </a:p>
                </c:rich>
              </c:tx>
              <c:dLblPos val="ctr"/>
              <c:showLegendKey val="0"/>
              <c:showVal val="1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81AA-406E-A7F6-F6DC6391A5D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RW"/>
              </a:p>
            </c:txPr>
            <c:dLblPos val="ctr"/>
            <c:showLegendKey val="0"/>
            <c:showVal val="1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Sub-Saharan Africa</c:v>
                </c:pt>
                <c:pt idx="1">
                  <c:v>Rest of the World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0.74</c:v>
                </c:pt>
                <c:pt idx="1">
                  <c:v>0.26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0BA-40E2-9797-97A8AC2BAD5E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RW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RW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effectLst/>
                <a:latin typeface="+mn-lt"/>
                <a:ea typeface="+mn-ea"/>
                <a:cs typeface="+mn-cs"/>
              </a:defRPr>
            </a:pPr>
            <a:r>
              <a:rPr lang="en-US"/>
              <a:t>HIV infections among girls and young women in 2023 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effectLst/>
              <a:latin typeface="+mn-lt"/>
              <a:ea typeface="+mn-ea"/>
              <a:cs typeface="+mn-cs"/>
            </a:defRPr>
          </a:pPr>
          <a:endParaRPr lang="en-RW"/>
        </a:p>
      </c:txPr>
    </c:title>
    <c:autoTitleDeleted val="0"/>
    <c:plotArea>
      <c:layout/>
      <c:barChart>
        <c:barDir val="col"/>
        <c:grouping val="clustered"/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Number of Infections</c:v>
                </c:pt>
              </c:strCache>
            </c:strRef>
          </c:tx>
          <c:invertIfNegative val="0"/>
          <c:dPt>
            <c:idx val="0"/>
            <c:invertIfNegative val="0"/>
            <c:bubble3D val="0"/>
            <c:spPr>
              <a:gradFill>
                <a:gsLst>
                  <a:gs pos="0">
                    <a:schemeClr val="accent1"/>
                  </a:gs>
                  <a:gs pos="100000">
                    <a:schemeClr val="accent1">
                      <a:lumMod val="84000"/>
                    </a:schemeClr>
                  </a:gs>
                </a:gsLst>
                <a:lin ang="5400000" scaled="1"/>
              </a:gradFill>
              <a:ln>
                <a:noFill/>
              </a:ln>
              <a:effectLst>
                <a:outerShdw blurRad="76200" dir="18900000" sy="23000" kx="-1200000" algn="bl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2-8B4E-4876-8964-83FC069E40CF}"/>
              </c:ext>
            </c:extLst>
          </c:dPt>
          <c:dPt>
            <c:idx val="1"/>
            <c:invertIfNegative val="0"/>
            <c:bubble3D val="0"/>
            <c:spPr>
              <a:gradFill>
                <a:gsLst>
                  <a:gs pos="0">
                    <a:schemeClr val="accent2"/>
                  </a:gs>
                  <a:gs pos="100000">
                    <a:schemeClr val="accent2">
                      <a:lumMod val="84000"/>
                    </a:schemeClr>
                  </a:gs>
                </a:gsLst>
                <a:lin ang="5400000" scaled="1"/>
              </a:gradFill>
              <a:ln>
                <a:noFill/>
              </a:ln>
              <a:effectLst>
                <a:outerShdw blurRad="76200" dir="18900000" sy="23000" kx="-1200000" algn="bl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8B4E-4876-8964-83FC069E40CF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33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RW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Sub-Saharan Africa</c:v>
                </c:pt>
                <c:pt idx="1">
                  <c:v>Rest of the World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3100</c:v>
                </c:pt>
                <c:pt idx="1">
                  <c:v>900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B4E-4876-8964-83FC069E40CF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41"/>
        <c:axId val="626854688"/>
        <c:axId val="626861408"/>
      </c:barChart>
      <c:catAx>
        <c:axId val="62685468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Region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RW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effectLst/>
                <a:latin typeface="+mn-lt"/>
                <a:ea typeface="+mn-ea"/>
                <a:cs typeface="+mn-cs"/>
              </a:defRPr>
            </a:pPr>
            <a:endParaRPr lang="en-RW"/>
          </a:p>
        </c:txPr>
        <c:crossAx val="626861408"/>
        <c:crosses val="autoZero"/>
        <c:auto val="1"/>
        <c:lblAlgn val="ctr"/>
        <c:lblOffset val="100"/>
        <c:noMultiLvlLbl val="0"/>
      </c:catAx>
      <c:valAx>
        <c:axId val="626861408"/>
        <c:scaling>
          <c:orientation val="minMax"/>
        </c:scaling>
        <c:delete val="1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Number of Infections 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RW"/>
            </a:p>
          </c:txPr>
        </c:title>
        <c:numFmt formatCode="General" sourceLinked="1"/>
        <c:majorTickMark val="none"/>
        <c:minorTickMark val="none"/>
        <c:tickLblPos val="nextTo"/>
        <c:crossAx val="62685468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lt1"/>
        </a:gs>
        <a:gs pos="68000">
          <a:schemeClr val="lt1">
            <a:lumMod val="85000"/>
          </a:schemeClr>
        </a:gs>
        <a:gs pos="100000">
          <a:schemeClr val="lt1"/>
        </a:gs>
      </a:gsLst>
      <a:lin ang="5400000" scaled="1"/>
      <a:tileRect/>
    </a:gra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RW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4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>
      <a:effectLst/>
    </cs:defRPr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68000">
            <a:schemeClr val="lt1">
              <a:lumMod val="85000"/>
            </a:schemeClr>
          </a:gs>
          <a:gs pos="100000">
            <a:schemeClr val="lt1"/>
          </a:gs>
        </a:gsLst>
        <a:lin ang="5400000" scaled="1"/>
        <a:tileRect/>
      </a:gra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lt1"/>
    </cs:fontRef>
    <cs:spPr/>
    <cs:defRPr sz="133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100000">
            <a:schemeClr val="phClr">
              <a:lumMod val="84000"/>
            </a:schemeClr>
          </a:gs>
        </a:gsLst>
        <a:lin ang="5400000" scaled="1"/>
      </a:gradFill>
      <a:effectLst>
        <a:outerShdw blurRad="76200" dir="18900000" sy="23000" kx="-1200000" algn="bl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100000">
            <a:schemeClr val="phClr">
              <a:lumMod val="84000"/>
            </a:schemeClr>
          </a:gs>
        </a:gsLst>
        <a:lin ang="5400000" scaled="1"/>
      </a:gradFill>
      <a:effectLst>
        <a:outerShdw blurRad="76200" dir="18900000" sy="23000" kx="-1200000" algn="bl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gradFill>
          <a:gsLst>
            <a:gs pos="0">
              <a:schemeClr val="phClr"/>
            </a:gs>
            <a:gs pos="100000">
              <a:schemeClr val="phClr">
                <a:lumMod val="84000"/>
              </a:schemeClr>
            </a:gs>
          </a:gsLst>
          <a:lin ang="5400000" scaled="1"/>
        </a:gra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100000">
            <a:schemeClr val="phClr">
              <a:lumMod val="84000"/>
            </a:schemeClr>
          </a:gs>
        </a:gsLst>
        <a:lin ang="5400000" scaled="1"/>
      </a:gradFill>
      <a:effectLst>
        <a:outerShdw blurRad="76200" dir="18900000" sy="23000" kx="-1200000" algn="bl" rotWithShape="0">
          <a:prstClr val="black">
            <a:alpha val="20000"/>
          </a:prstClr>
        </a:outerShdw>
      </a:effectLst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>
        <a:solidFill>
          <a:schemeClr val="dk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35000"/>
          <a:lumOff val="65000"/>
        </a:schemeClr>
      </a:solidFill>
      <a:ln w="9525">
        <a:solidFill>
          <a:schemeClr val="dk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dk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65000"/>
        <a:lumOff val="35000"/>
      </a:schemeClr>
    </cs:fontRef>
    <cs:defRPr kern="1200">
      <a:effectLst/>
    </cs:defRPr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ln w="9525">
        <a:solidFill>
          <a:schemeClr val="dk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RW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23EA3C-D370-49A5-8E30-57D664E94BD9}" type="datetimeFigureOut">
              <a:rPr lang="en-RW" smtClean="0"/>
              <a:t>14/08/2024</a:t>
            </a:fld>
            <a:endParaRPr lang="en-RW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RW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RW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RW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C84782-6737-4A2D-9333-D83A00172F00}" type="slidenum">
              <a:rPr lang="en-RW" smtClean="0"/>
              <a:t>‹#›</a:t>
            </a:fld>
            <a:endParaRPr lang="en-RW"/>
          </a:p>
        </p:txBody>
      </p:sp>
    </p:spTree>
    <p:extLst>
      <p:ext uri="{BB962C8B-B14F-4D97-AF65-F5344CB8AC3E}">
        <p14:creationId xmlns:p14="http://schemas.microsoft.com/office/powerpoint/2010/main" val="9622695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In sub-Saharan Africa, women and girls (all ages) accounted for 62% of all new HIV infections.</a:t>
            </a:r>
            <a:endParaRPr lang="en-RW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C84782-6737-4A2D-9333-D83A00172F00}" type="slidenum">
              <a:rPr lang="en-RW" smtClean="0"/>
              <a:t>4</a:t>
            </a:fld>
            <a:endParaRPr lang="en-RW"/>
          </a:p>
        </p:txBody>
      </p:sp>
    </p:spTree>
    <p:extLst>
      <p:ext uri="{BB962C8B-B14F-4D97-AF65-F5344CB8AC3E}">
        <p14:creationId xmlns:p14="http://schemas.microsoft.com/office/powerpoint/2010/main" val="38705442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339495-1E4E-BC30-F6A0-B7BCE84E0F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646D2F-C0DC-404B-C71A-C9447C2C52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3DD14A-ABE1-AB01-D7C3-1EE5FCC1B0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93A40-C9B1-42F4-8C07-01F90B8496C5}" type="datetimeFigureOut">
              <a:rPr lang="en-US" smtClean="0"/>
              <a:t>8/14/2024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84A134-7D36-FE2B-81B1-5E505423C9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0AF2EC-A238-F620-BEAC-CF3F0EA5C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54047-44F9-4B81-BC9C-91B4B8EC77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6498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6F60A-4FF5-0721-1EDC-172AEA476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BCCDF7-F9C9-614C-35B0-21D78D7A59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0DBD5D-5215-0247-0B87-0C7CF2A74F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93A40-C9B1-42F4-8C07-01F90B8496C5}" type="datetimeFigureOut">
              <a:rPr lang="en-US" smtClean="0"/>
              <a:t>8/14/2024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1FE863-FF33-7E58-B097-EFE29C6A3D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828623-9E8A-619A-DDD7-0C73EA7F2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54047-44F9-4B81-BC9C-91B4B8EC77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5100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A77581E-EE03-57C9-BC06-68CE118C2DF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90FD1BF-9E44-F0C7-7142-FA55E4303D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0CA250-8D81-CDCB-F31B-EEBD59B4A1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93A40-C9B1-42F4-8C07-01F90B8496C5}" type="datetimeFigureOut">
              <a:rPr lang="en-US" smtClean="0"/>
              <a:t>8/14/2024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036B7D-4172-424C-23F7-9D1DBD8024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0A2A33-955E-8E50-679F-4B32ADD95B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54047-44F9-4B81-BC9C-91B4B8EC77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6757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C5548-DA03-0CB1-9C71-6D39C683D2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RW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2FB6993-3780-730D-82A0-D59EBF2555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RW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3AF4EB-B9D1-7585-BB40-3629B2DA91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55D58-E1DC-4917-A426-B8764E641220}" type="datetimeFigureOut">
              <a:rPr lang="en-RW" smtClean="0"/>
              <a:t>14/08/2024</a:t>
            </a:fld>
            <a:endParaRPr lang="en-R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C53672-22C9-9230-F478-7F55BB098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C9323B-18A6-48F0-94F3-4A18F2BDB1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9C9E6-F3AE-42E5-A5BE-316D9C617E47}" type="slidenum">
              <a:rPr lang="en-RW" smtClean="0"/>
              <a:t>‹#›</a:t>
            </a:fld>
            <a:endParaRPr lang="en-RW"/>
          </a:p>
        </p:txBody>
      </p:sp>
    </p:spTree>
    <p:extLst>
      <p:ext uri="{BB962C8B-B14F-4D97-AF65-F5344CB8AC3E}">
        <p14:creationId xmlns:p14="http://schemas.microsoft.com/office/powerpoint/2010/main" val="10279023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F5C80-DB4F-71A8-D810-1DF04E05C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RW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4BA158-D53D-E211-B540-E381E37F6E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RW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20687B-E247-723D-0398-0F9A6193D0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55D58-E1DC-4917-A426-B8764E641220}" type="datetimeFigureOut">
              <a:rPr lang="en-RW" smtClean="0"/>
              <a:t>14/08/2024</a:t>
            </a:fld>
            <a:endParaRPr lang="en-R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64FE65-730A-0534-5B89-6C908FC30C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8B49BA-782B-E2B9-A5A1-94FF97EF6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9C9E6-F3AE-42E5-A5BE-316D9C617E47}" type="slidenum">
              <a:rPr lang="en-RW" smtClean="0"/>
              <a:t>‹#›</a:t>
            </a:fld>
            <a:endParaRPr lang="en-RW"/>
          </a:p>
        </p:txBody>
      </p:sp>
    </p:spTree>
    <p:extLst>
      <p:ext uri="{BB962C8B-B14F-4D97-AF65-F5344CB8AC3E}">
        <p14:creationId xmlns:p14="http://schemas.microsoft.com/office/powerpoint/2010/main" val="576435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A657B2-14CB-2886-8DAF-14EF8295D3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RW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F36B37-1FDB-083B-956E-22CBBF71AA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3F7106-6E7F-C258-B051-BFD4AFDFC5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55D58-E1DC-4917-A426-B8764E641220}" type="datetimeFigureOut">
              <a:rPr lang="en-RW" smtClean="0"/>
              <a:t>14/08/2024</a:t>
            </a:fld>
            <a:endParaRPr lang="en-R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E3FF76-C01F-E89E-4771-7485B2FDC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AE59B3-62B0-83BA-BDFA-9EE51F60B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9C9E6-F3AE-42E5-A5BE-316D9C617E47}" type="slidenum">
              <a:rPr lang="en-RW" smtClean="0"/>
              <a:t>‹#›</a:t>
            </a:fld>
            <a:endParaRPr lang="en-RW"/>
          </a:p>
        </p:txBody>
      </p:sp>
    </p:spTree>
    <p:extLst>
      <p:ext uri="{BB962C8B-B14F-4D97-AF65-F5344CB8AC3E}">
        <p14:creationId xmlns:p14="http://schemas.microsoft.com/office/powerpoint/2010/main" val="33395240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CA88EE-8E42-AB3E-F6D9-E1369CCF4C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RW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BBC7CC-A0B1-3826-A386-1B20D05D7F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RW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6B44FA-5561-CA77-982D-8445F48DC6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RW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53051D-2DC1-D2D9-14AB-BCEE35A278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55D58-E1DC-4917-A426-B8764E641220}" type="datetimeFigureOut">
              <a:rPr lang="en-RW" smtClean="0"/>
              <a:t>14/08/2024</a:t>
            </a:fld>
            <a:endParaRPr lang="en-RW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CCA321-EC08-9EAE-8789-36CF12CECB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W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9CA3B3-A326-4787-6F3C-2505EB176A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9C9E6-F3AE-42E5-A5BE-316D9C617E47}" type="slidenum">
              <a:rPr lang="en-RW" smtClean="0"/>
              <a:t>‹#›</a:t>
            </a:fld>
            <a:endParaRPr lang="en-RW"/>
          </a:p>
        </p:txBody>
      </p:sp>
    </p:spTree>
    <p:extLst>
      <p:ext uri="{BB962C8B-B14F-4D97-AF65-F5344CB8AC3E}">
        <p14:creationId xmlns:p14="http://schemas.microsoft.com/office/powerpoint/2010/main" val="39000206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C8F7E8-1AA5-5B87-D230-16DFE8DC25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RW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D5D95C-2D98-4C78-A673-DC7729CD24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03CB1B-86CF-2B8F-21A6-E425AF5DA9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RW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74A0606-54EC-23E5-B20D-61E4B161E46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ECBE46-02AD-C998-783B-6DAF89EB69B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RW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3ECDB87-2012-79B7-11B5-851AA93D58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55D58-E1DC-4917-A426-B8764E641220}" type="datetimeFigureOut">
              <a:rPr lang="en-RW" smtClean="0"/>
              <a:t>14/08/2024</a:t>
            </a:fld>
            <a:endParaRPr lang="en-RW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99C2E19-811D-166D-A527-D52435453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W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D33047D-988C-85CC-3ABC-C9CB6D328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9C9E6-F3AE-42E5-A5BE-316D9C617E47}" type="slidenum">
              <a:rPr lang="en-RW" smtClean="0"/>
              <a:t>‹#›</a:t>
            </a:fld>
            <a:endParaRPr lang="en-RW"/>
          </a:p>
        </p:txBody>
      </p:sp>
    </p:spTree>
    <p:extLst>
      <p:ext uri="{BB962C8B-B14F-4D97-AF65-F5344CB8AC3E}">
        <p14:creationId xmlns:p14="http://schemas.microsoft.com/office/powerpoint/2010/main" val="39615302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C3D3B-64E3-BCF0-2377-02842BAE0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RW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F474D7-EF1E-4AC2-9ABD-DCF94519E2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55D58-E1DC-4917-A426-B8764E641220}" type="datetimeFigureOut">
              <a:rPr lang="en-RW" smtClean="0"/>
              <a:t>14/08/2024</a:t>
            </a:fld>
            <a:endParaRPr lang="en-RW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9B5A98-C4F8-061F-C2CC-3501255DE2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W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7B67E1-741C-0293-9841-D7BB1525B1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9C9E6-F3AE-42E5-A5BE-316D9C617E47}" type="slidenum">
              <a:rPr lang="en-RW" smtClean="0"/>
              <a:t>‹#›</a:t>
            </a:fld>
            <a:endParaRPr lang="en-RW"/>
          </a:p>
        </p:txBody>
      </p:sp>
    </p:spTree>
    <p:extLst>
      <p:ext uri="{BB962C8B-B14F-4D97-AF65-F5344CB8AC3E}">
        <p14:creationId xmlns:p14="http://schemas.microsoft.com/office/powerpoint/2010/main" val="388821154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EC8CADB-E7D2-EE01-90C3-3BB58C6EA7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55D58-E1DC-4917-A426-B8764E641220}" type="datetimeFigureOut">
              <a:rPr lang="en-RW" smtClean="0"/>
              <a:t>14/08/2024</a:t>
            </a:fld>
            <a:endParaRPr lang="en-RW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ADAA59-C09B-6192-B45B-8EBD383242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W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ED3CAB-3ED4-B967-EB35-22002FA7C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9C9E6-F3AE-42E5-A5BE-316D9C617E47}" type="slidenum">
              <a:rPr lang="en-RW" smtClean="0"/>
              <a:t>‹#›</a:t>
            </a:fld>
            <a:endParaRPr lang="en-RW"/>
          </a:p>
        </p:txBody>
      </p:sp>
    </p:spTree>
    <p:extLst>
      <p:ext uri="{BB962C8B-B14F-4D97-AF65-F5344CB8AC3E}">
        <p14:creationId xmlns:p14="http://schemas.microsoft.com/office/powerpoint/2010/main" val="68850553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283824-8300-D20D-E059-6CDF3C6A7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RW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350DF5-46BC-8F18-5AF4-1BC5A3A6AD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RW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2AA28B-44D8-2771-8612-F790117188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ADAA0B-C474-2CB1-5D47-DAEE743D4A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55D58-E1DC-4917-A426-B8764E641220}" type="datetimeFigureOut">
              <a:rPr lang="en-RW" smtClean="0"/>
              <a:t>14/08/2024</a:t>
            </a:fld>
            <a:endParaRPr lang="en-RW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80A865-B831-2AFC-B5E6-103906CE32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W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63E99C-D6B9-6E7A-B002-33DF9F54CF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9C9E6-F3AE-42E5-A5BE-316D9C617E47}" type="slidenum">
              <a:rPr lang="en-RW" smtClean="0"/>
              <a:t>‹#›</a:t>
            </a:fld>
            <a:endParaRPr lang="en-RW"/>
          </a:p>
        </p:txBody>
      </p:sp>
    </p:spTree>
    <p:extLst>
      <p:ext uri="{BB962C8B-B14F-4D97-AF65-F5344CB8AC3E}">
        <p14:creationId xmlns:p14="http://schemas.microsoft.com/office/powerpoint/2010/main" val="14393100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47B2E-4958-824E-C719-B800F496BC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46836A-AD3C-841B-56E9-124A5BF496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CD5D9A-3A1B-FA03-8009-50FF862C9F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93A40-C9B1-42F4-8C07-01F90B8496C5}" type="datetimeFigureOut">
              <a:rPr lang="en-US" smtClean="0"/>
              <a:t>8/14/2024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85BD29-7EFC-D3FA-642B-CB07914584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F35766-C103-5624-E23D-41C6B22D9B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54047-44F9-4B81-BC9C-91B4B8EC77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48374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ECE3D-EBA0-CAAC-D542-D637A9B80E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RW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790B678-BBAC-C946-4E9F-EE7B87E68D1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RW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FF12DF-DD7A-57C5-15B7-F72A549810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2EBB54-0378-8445-27D9-2146A73E5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55D58-E1DC-4917-A426-B8764E641220}" type="datetimeFigureOut">
              <a:rPr lang="en-RW" smtClean="0"/>
              <a:t>14/08/2024</a:t>
            </a:fld>
            <a:endParaRPr lang="en-RW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F7D0D3-1651-25A9-2ED5-7D5EBA7272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W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D703F3-742F-BEA8-7FB3-BF28C68B69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9C9E6-F3AE-42E5-A5BE-316D9C617E47}" type="slidenum">
              <a:rPr lang="en-RW" smtClean="0"/>
              <a:t>‹#›</a:t>
            </a:fld>
            <a:endParaRPr lang="en-RW"/>
          </a:p>
        </p:txBody>
      </p:sp>
    </p:spTree>
    <p:extLst>
      <p:ext uri="{BB962C8B-B14F-4D97-AF65-F5344CB8AC3E}">
        <p14:creationId xmlns:p14="http://schemas.microsoft.com/office/powerpoint/2010/main" val="405219559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E34166-0920-7518-B63E-2FF959592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RW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C03FD85-06A5-8FE6-860E-38C5FE80F1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RW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457F91-9DE8-D4EC-EF9C-67165C1B82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55D58-E1DC-4917-A426-B8764E641220}" type="datetimeFigureOut">
              <a:rPr lang="en-RW" smtClean="0"/>
              <a:t>14/08/2024</a:t>
            </a:fld>
            <a:endParaRPr lang="en-R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9B6C1C-3945-AEE5-3C7C-D1C21EA790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1AB96E-ADBA-68E2-C8DB-73EE96927F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9C9E6-F3AE-42E5-A5BE-316D9C617E47}" type="slidenum">
              <a:rPr lang="en-RW" smtClean="0"/>
              <a:t>‹#›</a:t>
            </a:fld>
            <a:endParaRPr lang="en-RW"/>
          </a:p>
        </p:txBody>
      </p:sp>
    </p:spTree>
    <p:extLst>
      <p:ext uri="{BB962C8B-B14F-4D97-AF65-F5344CB8AC3E}">
        <p14:creationId xmlns:p14="http://schemas.microsoft.com/office/powerpoint/2010/main" val="267045448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9A206B1-2DBA-EE41-FF39-5B7A2566165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RW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6CD26C-1B57-08D7-5193-BAFE82A273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RW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0E63AD-A131-F9B9-7090-D3840F0826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55D58-E1DC-4917-A426-B8764E641220}" type="datetimeFigureOut">
              <a:rPr lang="en-RW" smtClean="0"/>
              <a:t>14/08/2024</a:t>
            </a:fld>
            <a:endParaRPr lang="en-R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A7E086-528D-E91C-2C04-16AE8259FE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355EB1-5617-AF16-C081-5DC18F5F7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9C9E6-F3AE-42E5-A5BE-316D9C617E47}" type="slidenum">
              <a:rPr lang="en-RW" smtClean="0"/>
              <a:t>‹#›</a:t>
            </a:fld>
            <a:endParaRPr lang="en-RW"/>
          </a:p>
        </p:txBody>
      </p:sp>
    </p:spTree>
    <p:extLst>
      <p:ext uri="{BB962C8B-B14F-4D97-AF65-F5344CB8AC3E}">
        <p14:creationId xmlns:p14="http://schemas.microsoft.com/office/powerpoint/2010/main" val="32203017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A72129-CD50-0B51-8A19-68D503021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7A3095-6CE0-3BF3-4A79-651EDB7EB8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519FC9-2AF4-AC62-2837-2EBA8CAC21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93A40-C9B1-42F4-8C07-01F90B8496C5}" type="datetimeFigureOut">
              <a:rPr lang="en-US" smtClean="0"/>
              <a:t>8/14/2024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06CE85-3C09-166A-309E-ECA613ADFD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A4F6F4-67B8-8387-25AD-2FDF93F1B7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54047-44F9-4B81-BC9C-91B4B8EC77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1886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384C67-FF18-96E9-3ECB-F2C01AD81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4F36B9-32D0-55C6-FDE0-EC03AC78AB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6966AA-9727-250A-916F-CA341D0E85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71D04C-2613-F375-3231-01D6AD1C0F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93A40-C9B1-42F4-8C07-01F90B8496C5}" type="datetimeFigureOut">
              <a:rPr lang="en-US" smtClean="0"/>
              <a:t>8/14/2024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E7E520-0EE6-1611-D658-E6F60729F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C2367B-74C1-ADAB-68A7-674C513D0D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54047-44F9-4B81-BC9C-91B4B8EC77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1249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E203EB-D129-2242-3C31-2D7A9C60A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A80A2A-7371-B5C7-8169-F94AB5F06F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0BCCEC-40DD-1D93-3DC0-18F55091B3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3EB25A-5466-EC91-7223-6A45954D056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B55E256-7184-4DE5-FEFF-E5BA64BCE8B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C7F7946-6633-FB21-D6BA-EB6BCC5442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93A40-C9B1-42F4-8C07-01F90B8496C5}" type="datetimeFigureOut">
              <a:rPr lang="en-US" smtClean="0"/>
              <a:t>8/14/2024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B11AD6B-E860-4778-5DDF-0E5945B663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786898A-CC91-342E-DF2E-A76836D93C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54047-44F9-4B81-BC9C-91B4B8EC77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0209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992177-4410-CC37-9E8B-8F55D6B8D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03CBC4-DF38-CF34-5D5F-A8B8020576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93A40-C9B1-42F4-8C07-01F90B8496C5}" type="datetimeFigureOut">
              <a:rPr lang="en-US" smtClean="0"/>
              <a:t>8/14/2024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133448-8657-D25C-6FFA-F76BF7CA98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39510B-DA33-F3C6-01B7-3F9F90D85B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54047-44F9-4B81-BC9C-91B4B8EC77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9131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13ADC21-179D-8A3C-DDBB-E9AA10C506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93A40-C9B1-42F4-8C07-01F90B8496C5}" type="datetimeFigureOut">
              <a:rPr lang="en-US" smtClean="0"/>
              <a:t>8/14/2024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CDB83C1-2F2C-C2FE-3A35-89F28AC54C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66E160-7F9A-2B80-BC64-9EBEEA0BE7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54047-44F9-4B81-BC9C-91B4B8EC77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8109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0F302D-E6C2-BA2B-F162-573E561A1C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EF8341-1AE4-6687-C2BA-3578604BA2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A5278C-8CDE-1CA2-EB0C-DFF8BB119E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999FFB-C881-9986-AA84-8C6929585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93A40-C9B1-42F4-8C07-01F90B8496C5}" type="datetimeFigureOut">
              <a:rPr lang="en-US" smtClean="0"/>
              <a:t>8/14/2024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981577-51B3-3B24-B317-69716EC39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B2A75A-436F-8905-F033-5E1319FCF1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54047-44F9-4B81-BC9C-91B4B8EC77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5630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389943-4BC0-A6E8-64F9-042BDC264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F23C88-2BC2-C864-130C-FCE85C9DDC8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87E512-8E27-E470-5D34-A3DE80E0B1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6FE8AF-96DB-CC65-8CDD-B0166B8E31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93A40-C9B1-42F4-8C07-01F90B8496C5}" type="datetimeFigureOut">
              <a:rPr lang="en-US" smtClean="0"/>
              <a:t>8/14/2024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C447F1-66A1-B771-08C8-25D45C094B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BA322B-34D6-6E8C-F870-9DEB9EB1E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54047-44F9-4B81-BC9C-91B4B8EC77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2537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3FB119B-8951-C77D-EEFD-4C5BA8F595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D76D43-C956-3895-B812-01BA0D7BDC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745166-6A15-2B33-8683-5F8DA4F4CB5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7693A40-C9B1-42F4-8C07-01F90B8496C5}" type="datetimeFigureOut">
              <a:rPr lang="en-US" smtClean="0"/>
              <a:t>8/14/2024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062C67-3967-5E95-2EE4-7D80BFE857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D837E5-067F-553C-4682-5A179B8D0D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4754047-44F9-4B81-BC9C-91B4B8EC77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4155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51070AE-EF5B-9977-8FC6-CE1BB8FCB8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RW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C88067-9C3C-6D21-D51B-DAE054E90F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RW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906C6B-1BE8-5163-9DE3-D278CA8864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B655D58-E1DC-4917-A426-B8764E641220}" type="datetimeFigureOut">
              <a:rPr lang="en-RW" smtClean="0"/>
              <a:t>14/08/2024</a:t>
            </a:fld>
            <a:endParaRPr lang="en-R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79FCD8-11FA-3B56-EDFC-29ECB25C5A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R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B1F64E-C8CB-C05A-D0E2-E21F4A33F6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209C9E6-F3AE-42E5-A5BE-316D9C617E47}" type="slidenum">
              <a:rPr lang="en-RW" smtClean="0"/>
              <a:t>‹#›</a:t>
            </a:fld>
            <a:endParaRPr lang="en-RW"/>
          </a:p>
        </p:txBody>
      </p:sp>
    </p:spTree>
    <p:extLst>
      <p:ext uri="{BB962C8B-B14F-4D97-AF65-F5344CB8AC3E}">
        <p14:creationId xmlns:p14="http://schemas.microsoft.com/office/powerpoint/2010/main" val="23715398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R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innovatureinc.com/healthcare-data-analytics" TargetMode="External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slideLayout" Target="../slideLayouts/slideLayout13.xml"/><Relationship Id="rId1" Type="http://schemas.openxmlformats.org/officeDocument/2006/relationships/video" Target="https://www.youtube.com/embed/MyxU1DQlHJ8?feature=oembed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5">
            <a:extLst>
              <a:ext uri="{FF2B5EF4-FFF2-40B4-BE49-F238E27FC236}">
                <a16:creationId xmlns:a16="http://schemas.microsoft.com/office/drawing/2014/main" id="{BAD76F3E-3A97-486B-B402-44400A8B91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54183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881C54-2B0E-D4C7-8563-6E0E3B9CB0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92382" y="1093788"/>
            <a:ext cx="10506455" cy="2967208"/>
          </a:xfrm>
        </p:spPr>
        <p:txBody>
          <a:bodyPr>
            <a:normAutofit/>
          </a:bodyPr>
          <a:lstStyle/>
          <a:p>
            <a:pPr algn="l"/>
            <a:r>
              <a:rPr lang="en-US" sz="8000"/>
              <a:t>Life Prognosis System</a:t>
            </a:r>
            <a:endParaRPr lang="en-RW" sz="800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2A75170-F813-1AE6-9FE8-BAB390391B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92382" y="4565501"/>
            <a:ext cx="3946779" cy="1038225"/>
          </a:xfrm>
        </p:spPr>
        <p:txBody>
          <a:bodyPr>
            <a:normAutofit/>
          </a:bodyPr>
          <a:lstStyle/>
          <a:p>
            <a:pPr algn="l"/>
            <a:r>
              <a:rPr lang="en-US"/>
              <a:t> A Life Expectancy Prognosis Tool</a:t>
            </a:r>
          </a:p>
          <a:p>
            <a:pPr algn="l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91F6B52-91F4-4AEB-B6DB-29FEBCF28C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5431" y="4331166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CD6F061-7C53-44F4-9794-953DB70A45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0701065" y="2348839"/>
            <a:ext cx="54864" cy="394677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 descr="A colorful lines on a black background&#10;&#10;Description automatically generated">
            <a:extLst>
              <a:ext uri="{FF2B5EF4-FFF2-40B4-BE49-F238E27FC236}">
                <a16:creationId xmlns:a16="http://schemas.microsoft.com/office/drawing/2014/main" id="{F2E6CB41-34EB-E717-F26D-C393467A0BF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42" r="50491"/>
          <a:stretch/>
        </p:blipFill>
        <p:spPr>
          <a:xfrm>
            <a:off x="0" y="1"/>
            <a:ext cx="1354183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4156BCC-B224-FEC2-DABD-397F7435AB20}"/>
              </a:ext>
            </a:extLst>
          </p:cNvPr>
          <p:cNvSpPr txBox="1"/>
          <p:nvPr/>
        </p:nvSpPr>
        <p:spPr>
          <a:xfrm>
            <a:off x="2192382" y="5993884"/>
            <a:ext cx="67722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/>
              <a:t>Nyunge-3</a:t>
            </a:r>
            <a:endParaRPr lang="en-RW"/>
          </a:p>
        </p:txBody>
      </p:sp>
    </p:spTree>
    <p:extLst>
      <p:ext uri="{BB962C8B-B14F-4D97-AF65-F5344CB8AC3E}">
        <p14:creationId xmlns:p14="http://schemas.microsoft.com/office/powerpoint/2010/main" val="33350536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Slide Background">
            <a:extLst>
              <a:ext uri="{FF2B5EF4-FFF2-40B4-BE49-F238E27FC236}">
                <a16:creationId xmlns:a16="http://schemas.microsoft.com/office/drawing/2014/main" id="{3ECBE1F1-D69B-4AFA-ABD5-8E41720EF6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Desk with stethoscope and computer keyboard">
            <a:extLst>
              <a:ext uri="{FF2B5EF4-FFF2-40B4-BE49-F238E27FC236}">
                <a16:creationId xmlns:a16="http://schemas.microsoft.com/office/drawing/2014/main" id="{3D3A846D-BB9B-56CF-32E8-34B1E767D88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7342" r="-2" b="-2"/>
          <a:stretch/>
        </p:blipFill>
        <p:spPr>
          <a:xfrm>
            <a:off x="-1" y="-2"/>
            <a:ext cx="5410198" cy="6858002"/>
          </a:xfrm>
          <a:prstGeom prst="rect">
            <a:avLst/>
          </a:prstGeom>
        </p:spPr>
      </p:pic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603A6265-E10C-4B85-9C20-E75FCAF9C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0197" y="-1"/>
            <a:ext cx="6781802" cy="2286000"/>
          </a:xfrm>
          <a:prstGeom prst="rect">
            <a:avLst/>
          </a:prstGeom>
          <a:ln>
            <a:noFill/>
          </a:ln>
          <a:effectLst>
            <a:outerShdw blurRad="355600" dist="152400" sx="95000" sy="95000" algn="t" rotWithShape="0">
              <a:srgbClr val="000000">
                <a:alpha val="2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AF3E03E-EC0F-9ED0-1965-029F551986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5317" y="405685"/>
            <a:ext cx="5464968" cy="1559301"/>
          </a:xfrm>
        </p:spPr>
        <p:txBody>
          <a:bodyPr>
            <a:normAutofit/>
          </a:bodyPr>
          <a:lstStyle/>
          <a:p>
            <a:r>
              <a:rPr lang="en-US" sz="4000"/>
              <a:t>References</a:t>
            </a:r>
            <a:endParaRPr lang="en-RW" sz="400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6902A6-D032-320A-17FF-0BB15477A2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5317" y="2743200"/>
            <a:ext cx="5247340" cy="3496878"/>
          </a:xfrm>
        </p:spPr>
        <p:txBody>
          <a:bodyPr anchor="ctr">
            <a:norm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en-US" sz="1400"/>
              <a:t>[1] A. B. M. Kharsany and Q. A. Karim, “HIV Infection and AIDS in Sub-Saharan Africa: Current Status, Challenges and Opportunities,” Open AIDS J., vol. 10, pp. 34–48, Apr. 2016, doi:10.2174/1874613601610010034.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1400"/>
              <a:t>[2] “Healthcare Data Analytics: Transforming Patient Care Through Insight.” Accessed: Aug. 13, 2024. [Online]. Available: </a:t>
            </a:r>
            <a:r>
              <a:rPr lang="en-US" sz="1400">
                <a:hlinkClick r:id="rId3"/>
              </a:rPr>
              <a:t>https://innovatureinc.com/healthcare-data-analytics</a:t>
            </a:r>
            <a:endParaRPr lang="en-US" sz="1400"/>
          </a:p>
          <a:p>
            <a:pPr>
              <a:buFont typeface="Wingdings" panose="05000000000000000000" pitchFamily="2" charset="2"/>
              <a:buChar char="ü"/>
            </a:pPr>
            <a:r>
              <a:rPr lang="en-US" sz="1400"/>
              <a:t>[3] “Global HIV &amp; AIDS statistics — Fact sheet.” Accessed: Aug. 14, 2024. [Online]. Available: https://www.unaids.org/en/resources/fact-sheet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1400"/>
              <a:t> [4] S. C. Keluo-Udeke, “Investing in African health tech can transform health systems,” World Economic Forum. Accessed: Aug. 07, 2024. [Online]. Available: https://www.weforum.org/agenda/2024/06/investing-in-african-health-tech-can-transform-health-systems/</a:t>
            </a:r>
          </a:p>
          <a:p>
            <a:pPr marL="0" indent="0">
              <a:buNone/>
            </a:pPr>
            <a:endParaRPr lang="en-US" sz="1400"/>
          </a:p>
          <a:p>
            <a:pPr marL="0" indent="0">
              <a:buNone/>
            </a:pP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7176285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90D01200-0224-43C5-AB38-FB4D16B73F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7FC274-B220-3665-526B-507975EB3D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1078992"/>
            <a:ext cx="6268770" cy="153619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The Agenda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28A44A4-A002-4A88-9FC9-1D0566C97A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3202" y="36338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3E7D5C7B-DD16-401B-85CE-4AAA2A4F51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8506" y="2935541"/>
            <a:ext cx="62179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DBABCA-B352-87ED-D9DE-FCF83FDBE0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48" y="3355848"/>
            <a:ext cx="6268770" cy="2825496"/>
          </a:xfrm>
        </p:spPr>
        <p:txBody>
          <a:bodyPr vert="horz" lIns="91440" tIns="45720" rIns="91440" bIns="45720" rtlCol="0">
            <a:normAutofit/>
          </a:bodyPr>
          <a:lstStyle/>
          <a:p>
            <a:pPr marL="400050" indent="-228600">
              <a:buFont typeface="Arial" panose="020B0604020202020204" pitchFamily="34" charset="0"/>
              <a:buChar char="•"/>
            </a:pPr>
            <a:r>
              <a:rPr lang="en-US" sz="2200"/>
              <a:t>HIV epidemic in Sub-Saharan Africa</a:t>
            </a:r>
          </a:p>
          <a:p>
            <a:pPr marL="400050" indent="-228600">
              <a:buFont typeface="Arial" panose="020B0604020202020204" pitchFamily="34" charset="0"/>
              <a:buChar char="•"/>
            </a:pPr>
            <a:r>
              <a:rPr lang="en-US" sz="2200"/>
              <a:t>Our Solution to the epidemic</a:t>
            </a:r>
          </a:p>
          <a:p>
            <a:pPr marL="400050" indent="-228600">
              <a:buFont typeface="Arial" panose="020B0604020202020204" pitchFamily="34" charset="0"/>
              <a:buChar char="•"/>
            </a:pPr>
            <a:r>
              <a:rPr lang="en-US" sz="2200"/>
              <a:t>Benefits of our implementation</a:t>
            </a:r>
          </a:p>
          <a:p>
            <a:pPr marL="400050" indent="-228600">
              <a:buFont typeface="Arial" panose="020B0604020202020204" pitchFamily="34" charset="0"/>
              <a:buChar char="•"/>
            </a:pPr>
            <a:r>
              <a:rPr lang="en-US" sz="2200"/>
              <a:t>Conclusion</a:t>
            </a:r>
          </a:p>
        </p:txBody>
      </p:sp>
      <p:pic>
        <p:nvPicPr>
          <p:cNvPr id="10" name="Content Placeholder 9" descr="Clipboard outline">
            <a:extLst>
              <a:ext uri="{FF2B5EF4-FFF2-40B4-BE49-F238E27FC236}">
                <a16:creationId xmlns:a16="http://schemas.microsoft.com/office/drawing/2014/main" id="{55831D40-782B-DCCA-4A55-46DA66BECF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94066" y="1272395"/>
            <a:ext cx="4237686" cy="4237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2058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53B021B3-DE93-4AB7-8A18-CF5F1CED8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B2D34D-44C2-C6BB-BB11-9398619C77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56032"/>
            <a:ext cx="10506456" cy="101498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The HIV/AIDS Epidemic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1634502"/>
            <a:ext cx="10451592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1538176"/>
            <a:ext cx="1873457" cy="1098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14" name="Content Placeholder 13">
            <a:extLst>
              <a:ext uri="{FF2B5EF4-FFF2-40B4-BE49-F238E27FC236}">
                <a16:creationId xmlns:a16="http://schemas.microsoft.com/office/drawing/2014/main" id="{FC8AB846-A2F4-C8D2-9EB5-57E1FC5EBDC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881243"/>
              </p:ext>
            </p:extLst>
          </p:nvPr>
        </p:nvGraphicFramePr>
        <p:xfrm>
          <a:off x="5468597" y="1926266"/>
          <a:ext cx="5573233" cy="43575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DA4310-7CD3-D0DD-8045-8BF4E0E1E7F4}"/>
              </a:ext>
            </a:extLst>
          </p:cNvPr>
          <p:cNvSpPr>
            <a:spLocks/>
          </p:cNvSpPr>
          <p:nvPr/>
        </p:nvSpPr>
        <p:spPr>
          <a:xfrm>
            <a:off x="1150170" y="1998319"/>
            <a:ext cx="3736017" cy="3903998"/>
          </a:xfrm>
          <a:prstGeom prst="rect">
            <a:avLst/>
          </a:prstGeom>
        </p:spPr>
        <p:txBody>
          <a:bodyPr/>
          <a:lstStyle/>
          <a:p>
            <a:pPr defTabSz="640720">
              <a:spcAft>
                <a:spcPts val="546"/>
              </a:spcAft>
            </a:pPr>
            <a:endParaRPr lang="en-US" sz="2548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defTabSz="640720">
              <a:spcAft>
                <a:spcPts val="546"/>
              </a:spcAft>
            </a:pPr>
            <a:endParaRPr lang="en-US" sz="2548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defTabSz="640720">
              <a:spcAft>
                <a:spcPts val="546"/>
              </a:spcAft>
            </a:pPr>
            <a:endParaRPr lang="en-US" sz="2548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defTabSz="640720">
              <a:spcAft>
                <a:spcPts val="546"/>
              </a:spcAft>
            </a:pPr>
            <a:r>
              <a:rPr lang="en-US" sz="2548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“Sub-Saharan Africa accounted for 74% of HIV related deaths in 2013”.</a:t>
            </a:r>
            <a:r>
              <a:rPr lang="en-US" sz="1456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[1]</a:t>
            </a:r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41118769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53B021B3-DE93-4AB7-8A18-CF5F1CED8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B2D34D-44C2-C6BB-BB11-9398619C77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56032"/>
            <a:ext cx="10506456" cy="101498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Why we should care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1634502"/>
            <a:ext cx="10451592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1538176"/>
            <a:ext cx="1873457" cy="1098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479A19-EB21-10E1-1EB4-4E1C81F9C649}"/>
              </a:ext>
            </a:extLst>
          </p:cNvPr>
          <p:cNvSpPr>
            <a:spLocks/>
          </p:cNvSpPr>
          <p:nvPr/>
        </p:nvSpPr>
        <p:spPr>
          <a:xfrm>
            <a:off x="5318068" y="1926266"/>
            <a:ext cx="4885252" cy="3857439"/>
          </a:xfrm>
          <a:prstGeom prst="rect">
            <a:avLst/>
          </a:prstGeom>
        </p:spPr>
        <p:txBody>
          <a:bodyPr/>
          <a:lstStyle/>
          <a:p>
            <a:pPr defTabSz="722376">
              <a:spcAft>
                <a:spcPts val="600"/>
              </a:spcAft>
            </a:pPr>
            <a:endParaRPr lang="en-US" sz="1422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indent="0">
              <a:spcAft>
                <a:spcPts val="600"/>
              </a:spcAft>
              <a:buNone/>
            </a:pPr>
            <a:endParaRPr lang="en-RW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D022837-A849-11F0-B5CB-D24BB59B06EB}"/>
              </a:ext>
            </a:extLst>
          </p:cNvPr>
          <p:cNvSpPr>
            <a:spLocks/>
          </p:cNvSpPr>
          <p:nvPr/>
        </p:nvSpPr>
        <p:spPr>
          <a:xfrm>
            <a:off x="865953" y="2545515"/>
            <a:ext cx="4452116" cy="3244473"/>
          </a:xfrm>
          <a:prstGeom prst="rect">
            <a:avLst/>
          </a:prstGeom>
        </p:spPr>
        <p:txBody>
          <a:bodyPr>
            <a:normAutofit/>
          </a:bodyPr>
          <a:lstStyle/>
          <a:p>
            <a:pPr defTabSz="722376">
              <a:spcAft>
                <a:spcPts val="600"/>
              </a:spcAft>
            </a:pPr>
            <a:endParaRPr lang="en-US" sz="2212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defTabSz="722376">
              <a:spcAft>
                <a:spcPts val="600"/>
              </a:spcAft>
            </a:pPr>
            <a:r>
              <a:rPr lang="en-US" sz="2212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Weekly in 2023, 4,000 women (15–24) were newly infected with HIV worldwide, 3,100 in SSA. </a:t>
            </a:r>
            <a:r>
              <a:rPr lang="en-US" sz="1422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[3]</a:t>
            </a:r>
            <a:endParaRPr lang="en-US" sz="24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34B9A1C-DFB5-62D1-F6F4-098917C54017}"/>
              </a:ext>
            </a:extLst>
          </p:cNvPr>
          <p:cNvSpPr txBox="1"/>
          <p:nvPr/>
        </p:nvSpPr>
        <p:spPr>
          <a:xfrm>
            <a:off x="1879041" y="5991466"/>
            <a:ext cx="1663438" cy="3111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722376">
              <a:spcAft>
                <a:spcPts val="600"/>
              </a:spcAft>
            </a:pPr>
            <a:r>
              <a:rPr lang="en-US" sz="1422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UNAIDS, 2024</a:t>
            </a:r>
            <a:endParaRPr lang="en-US"/>
          </a:p>
        </p:txBody>
      </p:sp>
      <p:graphicFrame>
        <p:nvGraphicFramePr>
          <p:cNvPr id="15" name="Chart 14">
            <a:extLst>
              <a:ext uri="{FF2B5EF4-FFF2-40B4-BE49-F238E27FC236}">
                <a16:creationId xmlns:a16="http://schemas.microsoft.com/office/drawing/2014/main" id="{9C4DDB07-2BE7-59D8-1DB8-15135E48092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18010981"/>
              </p:ext>
            </p:extLst>
          </p:nvPr>
        </p:nvGraphicFramePr>
        <p:xfrm>
          <a:off x="6543724" y="1767404"/>
          <a:ext cx="4773821" cy="43811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0086486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62" name="Rectangle 1061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0" name="Picture 6" descr="Young african american adult sitting in hospital ward bed using smartphone for web surfing and communication. Teenager patient waiting on medicine and consultation while having online gadget">
            <a:extLst>
              <a:ext uri="{FF2B5EF4-FFF2-40B4-BE49-F238E27FC236}">
                <a16:creationId xmlns:a16="http://schemas.microsoft.com/office/drawing/2014/main" id="{FCBBCEFD-787C-DA16-6E2C-D6059EFEB6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86" r="-1" b="31803"/>
          <a:stretch/>
        </p:blipFill>
        <p:spPr bwMode="auto">
          <a:xfrm>
            <a:off x="3523488" y="10"/>
            <a:ext cx="866851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64" name="Rectangle 1063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53744D-271D-703B-5F4E-A74691DF70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100" b="0"/>
              <a:t>A personalized application would certainly Revolutionize HIV treatment in SSA</a:t>
            </a:r>
          </a:p>
        </p:txBody>
      </p:sp>
      <p:sp>
        <p:nvSpPr>
          <p:cNvPr id="1066" name="Rectangle 1065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68" name="Rectangle 1067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03352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6" name="Rectangle 55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0B6689-A9B7-D1D9-D85B-749A50D2FE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Project Demo</a:t>
            </a:r>
          </a:p>
        </p:txBody>
      </p:sp>
      <p:sp>
        <p:nvSpPr>
          <p:cNvPr id="57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Online Media 6" title="Nyungwe 3 - Life Prognosis management Demo">
            <a:hlinkClick r:id="" action="ppaction://media"/>
            <a:extLst>
              <a:ext uri="{FF2B5EF4-FFF2-40B4-BE49-F238E27FC236}">
                <a16:creationId xmlns:a16="http://schemas.microsoft.com/office/drawing/2014/main" id="{1C2C3D73-7549-3FA0-D0E4-1E9E08D01827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4465341" y="868680"/>
            <a:ext cx="7656576" cy="5431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961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0B9EE3F3-89B7-43C3-8651-C4C968309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8E29C19-B273-CB55-CF48-3E19F10BC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991443"/>
            <a:ext cx="4443154" cy="108781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4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The benefits in HIV Health Care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3AE4636-AEEC-45D6-84D4-7AC2DA48EC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D9CE0F4-2EB2-4F1F-8AAC-DB3571D9FE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5541"/>
            <a:ext cx="43891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CD92DA10-6485-6A46-342E-569402E812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11480" y="2684095"/>
            <a:ext cx="4443154" cy="3492868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000"/>
              </a:spcBef>
              <a:spcAft>
                <a:spcPts val="600"/>
              </a:spcAft>
            </a:pPr>
            <a:r>
              <a:rPr lang="en-US" sz="2000" b="0" i="0">
                <a:solidFill>
                  <a:srgbClr val="242424"/>
                </a:solidFill>
                <a:effectLst/>
                <a:highlight>
                  <a:srgbClr val="FFFFFF"/>
                </a:highlight>
                <a:latin typeface="source-serif-pro"/>
              </a:rPr>
              <a:t>With the amount of data we are collecting, the possibilities are endless. </a:t>
            </a:r>
            <a:endParaRPr lang="en-US" sz="1800"/>
          </a:p>
        </p:txBody>
      </p:sp>
      <p:pic>
        <p:nvPicPr>
          <p:cNvPr id="13" name="Picture 8">
            <a:extLst>
              <a:ext uri="{FF2B5EF4-FFF2-40B4-BE49-F238E27FC236}">
                <a16:creationId xmlns:a16="http://schemas.microsoft.com/office/drawing/2014/main" id="{24A8E684-0482-0C38-3EEE-BDE60BFB0DE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13" t="15559" r="3634" b="5941"/>
          <a:stretch/>
        </p:blipFill>
        <p:spPr bwMode="auto">
          <a:xfrm>
            <a:off x="4854633" y="2079261"/>
            <a:ext cx="7323373" cy="3787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19206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53B021B3-DE93-4AB7-8A18-CF5F1CED8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0B6689-A9B7-D1D9-D85B-749A50D2FE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56032"/>
            <a:ext cx="10506456" cy="101498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Conclusion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1634502"/>
            <a:ext cx="10451592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1538176"/>
            <a:ext cx="1873457" cy="1098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22" name="Content Placeholder 21" descr="Clipboard Checked outline">
            <a:extLst>
              <a:ext uri="{FF2B5EF4-FFF2-40B4-BE49-F238E27FC236}">
                <a16:creationId xmlns:a16="http://schemas.microsoft.com/office/drawing/2014/main" id="{375B971D-30FC-A513-86FC-845A5AC072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93728" y="1926266"/>
            <a:ext cx="3888879" cy="3888879"/>
          </a:xfrm>
          <a:prstGeom prst="rect">
            <a:avLst/>
          </a:prstGeom>
        </p:spPr>
      </p:pic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217B684-1F14-DEE8-A0E4-83EE244F815D}"/>
              </a:ext>
            </a:extLst>
          </p:cNvPr>
          <p:cNvSpPr>
            <a:spLocks/>
          </p:cNvSpPr>
          <p:nvPr/>
        </p:nvSpPr>
        <p:spPr>
          <a:xfrm>
            <a:off x="1109393" y="2514229"/>
            <a:ext cx="5840906" cy="3769561"/>
          </a:xfrm>
          <a:prstGeom prst="rect">
            <a:avLst/>
          </a:prstGeom>
        </p:spPr>
        <p:txBody>
          <a:bodyPr/>
          <a:lstStyle/>
          <a:p>
            <a:pPr defTabSz="428252">
              <a:spcAft>
                <a:spcPts val="476"/>
              </a:spcAft>
            </a:pPr>
            <a:r>
              <a:rPr lang="en-US" sz="2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 talked about:</a:t>
            </a:r>
          </a:p>
          <a:p>
            <a:pPr marL="448056" indent="-448056" defTabSz="428252">
              <a:spcAft>
                <a:spcPts val="476"/>
              </a:spcAft>
              <a:buFont typeface="Wingdings" panose="05000000000000000000" pitchFamily="2" charset="2"/>
              <a:buChar char="ü"/>
            </a:pPr>
            <a:r>
              <a:rPr lang="en-US" sz="2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HIV in sub-Saharan Africa </a:t>
            </a:r>
          </a:p>
          <a:p>
            <a:pPr marL="448056" indent="-448056" defTabSz="428252">
              <a:spcAft>
                <a:spcPts val="476"/>
              </a:spcAft>
              <a:buFont typeface="Wingdings" panose="05000000000000000000" pitchFamily="2" charset="2"/>
              <a:buChar char="ü"/>
            </a:pPr>
            <a:r>
              <a:rPr lang="en-US" sz="2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project we are working on</a:t>
            </a:r>
          </a:p>
          <a:p>
            <a:pPr marL="448056" indent="-448056" defTabSz="428252">
              <a:spcAft>
                <a:spcPts val="476"/>
              </a:spcAft>
              <a:buFont typeface="Wingdings" panose="05000000000000000000" pitchFamily="2" charset="2"/>
              <a:buChar char="ü"/>
            </a:pPr>
            <a:r>
              <a:rPr lang="en-US" sz="2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Its potential to change HIV treatment in SSA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BFE248-D32D-BB10-E9BB-26B987A94621}"/>
              </a:ext>
            </a:extLst>
          </p:cNvPr>
          <p:cNvSpPr>
            <a:spLocks/>
          </p:cNvSpPr>
          <p:nvPr/>
        </p:nvSpPr>
        <p:spPr>
          <a:xfrm>
            <a:off x="4395370" y="3636458"/>
            <a:ext cx="1885106" cy="1827268"/>
          </a:xfrm>
          <a:prstGeom prst="rect">
            <a:avLst/>
          </a:prstGeom>
        </p:spPr>
        <p:txBody>
          <a:bodyPr/>
          <a:lstStyle/>
          <a:p>
            <a:pPr defTabSz="428252">
              <a:spcAft>
                <a:spcPts val="476"/>
              </a:spcAft>
            </a:pPr>
            <a:r>
              <a:rPr lang="en-US" sz="843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</a:t>
            </a:r>
          </a:p>
          <a:p>
            <a:pPr>
              <a:spcAft>
                <a:spcPts val="600"/>
              </a:spcAft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5662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65219498-D544-41AC-98FE-8F956EF66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500DBFC-17A9-4E0A-AEE2-A49F9AEEF0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114C14-B40D-E1A7-A8AD-DDE6F1DBF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9900" y="1859078"/>
            <a:ext cx="4805996" cy="129711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Thank you!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D74613BB-817C-4C4F-8A24-4936F2F064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01023" y="52996"/>
            <a:ext cx="6093363" cy="6805005"/>
            <a:chOff x="6101023" y="52996"/>
            <a:chExt cx="6093363" cy="6805005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926C820D-9A01-44F0-AE18-C2DAB089B8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4" y="52997"/>
              <a:ext cx="6093362" cy="6805004"/>
            </a:xfrm>
            <a:custGeom>
              <a:avLst/>
              <a:gdLst>
                <a:gd name="connsiteX0" fmla="*/ 3517682 w 5890490"/>
                <a:gd name="connsiteY0" fmla="*/ 0 h 6578439"/>
                <a:gd name="connsiteX1" fmla="*/ 5849513 w 5890490"/>
                <a:gd name="connsiteY1" fmla="*/ 841730 h 6578439"/>
                <a:gd name="connsiteX2" fmla="*/ 5890490 w 5890490"/>
                <a:gd name="connsiteY2" fmla="*/ 879060 h 6578439"/>
                <a:gd name="connsiteX3" fmla="*/ 5890490 w 5890490"/>
                <a:gd name="connsiteY3" fmla="*/ 1816052 h 6578439"/>
                <a:gd name="connsiteX4" fmla="*/ 5856961 w 5890490"/>
                <a:gd name="connsiteY4" fmla="*/ 1771023 h 6578439"/>
                <a:gd name="connsiteX5" fmla="*/ 5655397 w 5890490"/>
                <a:gd name="connsiteY5" fmla="*/ 1548813 h 6578439"/>
                <a:gd name="connsiteX6" fmla="*/ 3517682 w 5890490"/>
                <a:gd name="connsiteY6" fmla="*/ 658717 h 6578439"/>
                <a:gd name="connsiteX7" fmla="*/ 2395696 w 5890490"/>
                <a:gd name="connsiteY7" fmla="*/ 850721 h 6578439"/>
                <a:gd name="connsiteX8" fmla="*/ 1519955 w 5890490"/>
                <a:gd name="connsiteY8" fmla="*/ 1450441 h 6578439"/>
                <a:gd name="connsiteX9" fmla="*/ 1223630 w 5890490"/>
                <a:gd name="connsiteY9" fmla="*/ 1841430 h 6578439"/>
                <a:gd name="connsiteX10" fmla="*/ 1075857 w 5890490"/>
                <a:gd name="connsiteY10" fmla="*/ 2329343 h 6578439"/>
                <a:gd name="connsiteX11" fmla="*/ 731010 w 5890490"/>
                <a:gd name="connsiteY11" fmla="*/ 3483744 h 6578439"/>
                <a:gd name="connsiteX12" fmla="*/ 741000 w 5890490"/>
                <a:gd name="connsiteY12" fmla="*/ 4479719 h 6578439"/>
                <a:gd name="connsiteX13" fmla="*/ 1315615 w 5890490"/>
                <a:gd name="connsiteY13" fmla="*/ 5443827 h 6578439"/>
                <a:gd name="connsiteX14" fmla="*/ 2277503 w 5890490"/>
                <a:gd name="connsiteY14" fmla="*/ 6259386 h 6578439"/>
                <a:gd name="connsiteX15" fmla="*/ 3439448 w 5890490"/>
                <a:gd name="connsiteY15" fmla="*/ 6551739 h 6578439"/>
                <a:gd name="connsiteX16" fmla="*/ 4408732 w 5890490"/>
                <a:gd name="connsiteY16" fmla="*/ 6255172 h 6578439"/>
                <a:gd name="connsiteX17" fmla="*/ 5343243 w 5890490"/>
                <a:gd name="connsiteY17" fmla="*/ 5442509 h 6578439"/>
                <a:gd name="connsiteX18" fmla="*/ 5745566 w 5890490"/>
                <a:gd name="connsiteY18" fmla="*/ 5056656 h 6578439"/>
                <a:gd name="connsiteX19" fmla="*/ 5890490 w 5890490"/>
                <a:gd name="connsiteY19" fmla="*/ 4920880 h 6578439"/>
                <a:gd name="connsiteX20" fmla="*/ 5890490 w 5890490"/>
                <a:gd name="connsiteY20" fmla="*/ 5821966 h 6578439"/>
                <a:gd name="connsiteX21" fmla="*/ 5802002 w 5890490"/>
                <a:gd name="connsiteY21" fmla="*/ 5907904 h 6578439"/>
                <a:gd name="connsiteX22" fmla="*/ 5294358 w 5890490"/>
                <a:gd name="connsiteY22" fmla="*/ 6397505 h 6578439"/>
                <a:gd name="connsiteX23" fmla="*/ 5077178 w 5890490"/>
                <a:gd name="connsiteY23" fmla="*/ 6578439 h 6578439"/>
                <a:gd name="connsiteX24" fmla="*/ 1567290 w 5890490"/>
                <a:gd name="connsiteY24" fmla="*/ 6578439 h 6578439"/>
                <a:gd name="connsiteX25" fmla="*/ 1508588 w 5890490"/>
                <a:gd name="connsiteY25" fmla="*/ 6535186 h 6578439"/>
                <a:gd name="connsiteX26" fmla="*/ 826498 w 5890490"/>
                <a:gd name="connsiteY26" fmla="*/ 5876034 h 6578439"/>
                <a:gd name="connsiteX27" fmla="*/ 122403 w 5890490"/>
                <a:gd name="connsiteY27" fmla="*/ 3255655 h 6578439"/>
                <a:gd name="connsiteX28" fmla="*/ 1061197 w 5890490"/>
                <a:gd name="connsiteY28" fmla="*/ 984650 h 6578439"/>
                <a:gd name="connsiteX29" fmla="*/ 3517682 w 5890490"/>
                <a:gd name="connsiteY29" fmla="*/ 0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890490" h="6578439">
                  <a:moveTo>
                    <a:pt x="3517682" y="0"/>
                  </a:moveTo>
                  <a:cubicBezTo>
                    <a:pt x="4402016" y="0"/>
                    <a:pt x="5213741" y="315483"/>
                    <a:pt x="5849513" y="841730"/>
                  </a:cubicBezTo>
                  <a:lnTo>
                    <a:pt x="5890490" y="879060"/>
                  </a:lnTo>
                  <a:lnTo>
                    <a:pt x="5890490" y="1816052"/>
                  </a:lnTo>
                  <a:lnTo>
                    <a:pt x="5856961" y="1771023"/>
                  </a:lnTo>
                  <a:cubicBezTo>
                    <a:pt x="5793650" y="1694076"/>
                    <a:pt x="5726429" y="1619959"/>
                    <a:pt x="5655397" y="1548813"/>
                  </a:cubicBezTo>
                  <a:cubicBezTo>
                    <a:pt x="5082208" y="974906"/>
                    <a:pt x="4322973" y="658717"/>
                    <a:pt x="3517682" y="658717"/>
                  </a:cubicBezTo>
                  <a:cubicBezTo>
                    <a:pt x="3085520" y="658717"/>
                    <a:pt x="2718488" y="721533"/>
                    <a:pt x="2395696" y="850721"/>
                  </a:cubicBezTo>
                  <a:cubicBezTo>
                    <a:pt x="2079132" y="977407"/>
                    <a:pt x="1792668" y="1173626"/>
                    <a:pt x="1519955" y="1450441"/>
                  </a:cubicBezTo>
                  <a:cubicBezTo>
                    <a:pt x="1330275" y="1642840"/>
                    <a:pt x="1263719" y="1756094"/>
                    <a:pt x="1223630" y="1841430"/>
                  </a:cubicBezTo>
                  <a:cubicBezTo>
                    <a:pt x="1166545" y="1962981"/>
                    <a:pt x="1128532" y="2116663"/>
                    <a:pt x="1075857" y="2329343"/>
                  </a:cubicBezTo>
                  <a:cubicBezTo>
                    <a:pt x="1008652" y="2601153"/>
                    <a:pt x="916537" y="2973574"/>
                    <a:pt x="731010" y="3483744"/>
                  </a:cubicBezTo>
                  <a:cubicBezTo>
                    <a:pt x="617488" y="3795981"/>
                    <a:pt x="620731" y="4121653"/>
                    <a:pt x="741000" y="4479719"/>
                  </a:cubicBezTo>
                  <a:cubicBezTo>
                    <a:pt x="847257" y="4796172"/>
                    <a:pt x="1045888" y="5129481"/>
                    <a:pt x="1315615" y="5443827"/>
                  </a:cubicBezTo>
                  <a:cubicBezTo>
                    <a:pt x="1630753" y="5810980"/>
                    <a:pt x="1945371" y="6077784"/>
                    <a:pt x="2277503" y="6259386"/>
                  </a:cubicBezTo>
                  <a:cubicBezTo>
                    <a:pt x="2637530" y="6456133"/>
                    <a:pt x="3017536" y="6551739"/>
                    <a:pt x="3439448" y="6551739"/>
                  </a:cubicBezTo>
                  <a:cubicBezTo>
                    <a:pt x="3781571" y="6551739"/>
                    <a:pt x="4089573" y="6457449"/>
                    <a:pt x="4408732" y="6255172"/>
                  </a:cubicBezTo>
                  <a:cubicBezTo>
                    <a:pt x="4738010" y="6046310"/>
                    <a:pt x="5050941" y="5739207"/>
                    <a:pt x="5343243" y="5442509"/>
                  </a:cubicBezTo>
                  <a:cubicBezTo>
                    <a:pt x="5479860" y="5303970"/>
                    <a:pt x="5614918" y="5178206"/>
                    <a:pt x="5745566" y="5056656"/>
                  </a:cubicBezTo>
                  <a:lnTo>
                    <a:pt x="5890490" y="4920880"/>
                  </a:lnTo>
                  <a:lnTo>
                    <a:pt x="5890490" y="5821966"/>
                  </a:lnTo>
                  <a:lnTo>
                    <a:pt x="5802002" y="5907904"/>
                  </a:lnTo>
                  <a:cubicBezTo>
                    <a:pt x="5634962" y="6077456"/>
                    <a:pt x="5467509" y="6243625"/>
                    <a:pt x="5294358" y="6397505"/>
                  </a:cubicBezTo>
                  <a:lnTo>
                    <a:pt x="5077178" y="6578439"/>
                  </a:lnTo>
                  <a:lnTo>
                    <a:pt x="1567290" y="6578439"/>
                  </a:lnTo>
                  <a:lnTo>
                    <a:pt x="1508588" y="6535186"/>
                  </a:lnTo>
                  <a:cubicBezTo>
                    <a:pt x="1263991" y="6345442"/>
                    <a:pt x="1038054" y="6122666"/>
                    <a:pt x="826498" y="5876034"/>
                  </a:cubicBezTo>
                  <a:cubicBezTo>
                    <a:pt x="261613" y="5217713"/>
                    <a:pt x="-239182" y="4250314"/>
                    <a:pt x="122403" y="3255655"/>
                  </a:cubicBezTo>
                  <a:cubicBezTo>
                    <a:pt x="607497" y="1921629"/>
                    <a:pt x="393040" y="1662857"/>
                    <a:pt x="1061197" y="984650"/>
                  </a:cubicBezTo>
                  <a:cubicBezTo>
                    <a:pt x="1729484" y="306444"/>
                    <a:pt x="2498060" y="0"/>
                    <a:pt x="3517682" y="0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5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5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458B604F-996E-4349-B131-E04ED285D8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5" y="52996"/>
              <a:ext cx="6093361" cy="6805003"/>
            </a:xfrm>
            <a:custGeom>
              <a:avLst/>
              <a:gdLst>
                <a:gd name="connsiteX0" fmla="*/ 3391253 w 5890489"/>
                <a:gd name="connsiteY0" fmla="*/ 0 h 6578438"/>
                <a:gd name="connsiteX1" fmla="*/ 3434974 w 5890489"/>
                <a:gd name="connsiteY1" fmla="*/ 646 h 6578438"/>
                <a:gd name="connsiteX2" fmla="*/ 3522419 w 5890489"/>
                <a:gd name="connsiteY2" fmla="*/ 2712 h 6578438"/>
                <a:gd name="connsiteX3" fmla="*/ 3610261 w 5890489"/>
                <a:gd name="connsiteY3" fmla="*/ 6458 h 6578438"/>
                <a:gd name="connsiteX4" fmla="*/ 3786872 w 5890489"/>
                <a:gd name="connsiteY4" fmla="*/ 20667 h 6578438"/>
                <a:gd name="connsiteX5" fmla="*/ 3962291 w 5890489"/>
                <a:gd name="connsiteY5" fmla="*/ 43530 h 6578438"/>
                <a:gd name="connsiteX6" fmla="*/ 4135855 w 5890489"/>
                <a:gd name="connsiteY6" fmla="*/ 75176 h 6578438"/>
                <a:gd name="connsiteX7" fmla="*/ 4307299 w 5890489"/>
                <a:gd name="connsiteY7" fmla="*/ 114315 h 6578438"/>
                <a:gd name="connsiteX8" fmla="*/ 4476358 w 5890489"/>
                <a:gd name="connsiteY8" fmla="*/ 160816 h 6578438"/>
                <a:gd name="connsiteX9" fmla="*/ 4559829 w 5890489"/>
                <a:gd name="connsiteY9" fmla="*/ 186779 h 6578438"/>
                <a:gd name="connsiteX10" fmla="*/ 4642901 w 5890489"/>
                <a:gd name="connsiteY10" fmla="*/ 213648 h 6578438"/>
                <a:gd name="connsiteX11" fmla="*/ 5280847 w 5890489"/>
                <a:gd name="connsiteY11" fmla="*/ 485936 h 6578438"/>
                <a:gd name="connsiteX12" fmla="*/ 5865400 w 5890489"/>
                <a:gd name="connsiteY12" fmla="*/ 851099 h 6578438"/>
                <a:gd name="connsiteX13" fmla="*/ 5890489 w 5890489"/>
                <a:gd name="connsiteY13" fmla="*/ 870950 h 6578438"/>
                <a:gd name="connsiteX14" fmla="*/ 5890489 w 5890489"/>
                <a:gd name="connsiteY14" fmla="*/ 1321814 h 6578438"/>
                <a:gd name="connsiteX15" fmla="*/ 5887395 w 5890489"/>
                <a:gd name="connsiteY15" fmla="*/ 1318952 h 6578438"/>
                <a:gd name="connsiteX16" fmla="*/ 5830291 w 5890489"/>
                <a:gd name="connsiteY16" fmla="*/ 1265992 h 6578438"/>
                <a:gd name="connsiteX17" fmla="*/ 5815981 w 5890489"/>
                <a:gd name="connsiteY17" fmla="*/ 1252687 h 6578438"/>
                <a:gd name="connsiteX18" fmla="*/ 5801142 w 5890489"/>
                <a:gd name="connsiteY18" fmla="*/ 1240158 h 6578438"/>
                <a:gd name="connsiteX19" fmla="*/ 5771464 w 5890489"/>
                <a:gd name="connsiteY19" fmla="*/ 1214969 h 6578438"/>
                <a:gd name="connsiteX20" fmla="*/ 5651030 w 5890489"/>
                <a:gd name="connsiteY20" fmla="*/ 1115767 h 6578438"/>
                <a:gd name="connsiteX21" fmla="*/ 5123183 w 5890489"/>
                <a:gd name="connsiteY21" fmla="*/ 780443 h 6578438"/>
                <a:gd name="connsiteX22" fmla="*/ 4533860 w 5890489"/>
                <a:gd name="connsiteY22" fmla="*/ 567701 h 6578438"/>
                <a:gd name="connsiteX23" fmla="*/ 4457281 w 5890489"/>
                <a:gd name="connsiteY23" fmla="*/ 550780 h 6578438"/>
                <a:gd name="connsiteX24" fmla="*/ 4380568 w 5890489"/>
                <a:gd name="connsiteY24" fmla="*/ 535279 h 6578438"/>
                <a:gd name="connsiteX25" fmla="*/ 4303325 w 5890489"/>
                <a:gd name="connsiteY25" fmla="*/ 522879 h 6578438"/>
                <a:gd name="connsiteX26" fmla="*/ 4264769 w 5890489"/>
                <a:gd name="connsiteY26" fmla="*/ 516679 h 6578438"/>
                <a:gd name="connsiteX27" fmla="*/ 4226082 w 5890489"/>
                <a:gd name="connsiteY27" fmla="*/ 511253 h 6578438"/>
                <a:gd name="connsiteX28" fmla="*/ 4070934 w 5890489"/>
                <a:gd name="connsiteY28" fmla="*/ 494848 h 6578438"/>
                <a:gd name="connsiteX29" fmla="*/ 3915521 w 5890489"/>
                <a:gd name="connsiteY29" fmla="*/ 486065 h 6578438"/>
                <a:gd name="connsiteX30" fmla="*/ 3760241 w 5890489"/>
                <a:gd name="connsiteY30" fmla="*/ 484257 h 6578438"/>
                <a:gd name="connsiteX31" fmla="*/ 3682734 w 5890489"/>
                <a:gd name="connsiteY31" fmla="*/ 486581 h 6578438"/>
                <a:gd name="connsiteX32" fmla="*/ 3605491 w 5890489"/>
                <a:gd name="connsiteY32" fmla="*/ 488907 h 6578438"/>
                <a:gd name="connsiteX33" fmla="*/ 3527454 w 5890489"/>
                <a:gd name="connsiteY33" fmla="*/ 493169 h 6578438"/>
                <a:gd name="connsiteX34" fmla="*/ 3449151 w 5890489"/>
                <a:gd name="connsiteY34" fmla="*/ 498336 h 6578438"/>
                <a:gd name="connsiteX35" fmla="*/ 3410067 w 5890489"/>
                <a:gd name="connsiteY35" fmla="*/ 500532 h 6578438"/>
                <a:gd name="connsiteX36" fmla="*/ 3371246 w 5890489"/>
                <a:gd name="connsiteY36" fmla="*/ 504279 h 6578438"/>
                <a:gd name="connsiteX37" fmla="*/ 3293739 w 5890489"/>
                <a:gd name="connsiteY37" fmla="*/ 511512 h 6578438"/>
                <a:gd name="connsiteX38" fmla="*/ 2689445 w 5890489"/>
                <a:gd name="connsiteY38" fmla="*/ 610198 h 6578438"/>
                <a:gd name="connsiteX39" fmla="*/ 2117875 w 5890489"/>
                <a:gd name="connsiteY39" fmla="*/ 800335 h 6578438"/>
                <a:gd name="connsiteX40" fmla="*/ 1981276 w 5890489"/>
                <a:gd name="connsiteY40" fmla="*/ 865566 h 6578438"/>
                <a:gd name="connsiteX41" fmla="*/ 1847991 w 5890489"/>
                <a:gd name="connsiteY41" fmla="*/ 938676 h 6578438"/>
                <a:gd name="connsiteX42" fmla="*/ 1783069 w 5890489"/>
                <a:gd name="connsiteY42" fmla="*/ 978718 h 6578438"/>
                <a:gd name="connsiteX43" fmla="*/ 1750609 w 5890489"/>
                <a:gd name="connsiteY43" fmla="*/ 998869 h 6578438"/>
                <a:gd name="connsiteX44" fmla="*/ 1734312 w 5890489"/>
                <a:gd name="connsiteY44" fmla="*/ 1008945 h 6578438"/>
                <a:gd name="connsiteX45" fmla="*/ 1718547 w 5890489"/>
                <a:gd name="connsiteY45" fmla="*/ 1019924 h 6578438"/>
                <a:gd name="connsiteX46" fmla="*/ 1655481 w 5890489"/>
                <a:gd name="connsiteY46" fmla="*/ 1063582 h 6578438"/>
                <a:gd name="connsiteX47" fmla="*/ 1593077 w 5890489"/>
                <a:gd name="connsiteY47" fmla="*/ 1108664 h 6578438"/>
                <a:gd name="connsiteX48" fmla="*/ 1532263 w 5890489"/>
                <a:gd name="connsiteY48" fmla="*/ 1156197 h 6578438"/>
                <a:gd name="connsiteX49" fmla="*/ 1472509 w 5890489"/>
                <a:gd name="connsiteY49" fmla="*/ 1205152 h 6578438"/>
                <a:gd name="connsiteX50" fmla="*/ 1414212 w 5890489"/>
                <a:gd name="connsiteY50" fmla="*/ 1256175 h 6578438"/>
                <a:gd name="connsiteX51" fmla="*/ 1357242 w 5890489"/>
                <a:gd name="connsiteY51" fmla="*/ 1308359 h 6578438"/>
                <a:gd name="connsiteX52" fmla="*/ 1153072 w 5890489"/>
                <a:gd name="connsiteY52" fmla="*/ 1529498 h 6578438"/>
                <a:gd name="connsiteX53" fmla="*/ 1002694 w 5890489"/>
                <a:gd name="connsiteY53" fmla="*/ 1770658 h 6578438"/>
                <a:gd name="connsiteX54" fmla="*/ 974076 w 5890489"/>
                <a:gd name="connsiteY54" fmla="*/ 1835371 h 6578438"/>
                <a:gd name="connsiteX55" fmla="*/ 949564 w 5890489"/>
                <a:gd name="connsiteY55" fmla="*/ 1903573 h 6578438"/>
                <a:gd name="connsiteX56" fmla="*/ 927173 w 5890489"/>
                <a:gd name="connsiteY56" fmla="*/ 1974229 h 6578438"/>
                <a:gd name="connsiteX57" fmla="*/ 906107 w 5890489"/>
                <a:gd name="connsiteY57" fmla="*/ 2046952 h 6578438"/>
                <a:gd name="connsiteX58" fmla="*/ 751092 w 5890489"/>
                <a:gd name="connsiteY58" fmla="*/ 2676266 h 6578438"/>
                <a:gd name="connsiteX59" fmla="*/ 547189 w 5890489"/>
                <a:gd name="connsiteY59" fmla="*/ 3308422 h 6578438"/>
                <a:gd name="connsiteX60" fmla="*/ 441195 w 5890489"/>
                <a:gd name="connsiteY60" fmla="*/ 3866306 h 6578438"/>
                <a:gd name="connsiteX61" fmla="*/ 527182 w 5890489"/>
                <a:gd name="connsiteY61" fmla="*/ 4439174 h 6578438"/>
                <a:gd name="connsiteX62" fmla="*/ 775073 w 5890489"/>
                <a:gd name="connsiteY62" fmla="*/ 4987240 h 6578438"/>
                <a:gd name="connsiteX63" fmla="*/ 943206 w 5890489"/>
                <a:gd name="connsiteY63" fmla="*/ 5244933 h 6578438"/>
                <a:gd name="connsiteX64" fmla="*/ 1133728 w 5890489"/>
                <a:gd name="connsiteY64" fmla="*/ 5490356 h 6578438"/>
                <a:gd name="connsiteX65" fmla="*/ 1359626 w 5890489"/>
                <a:gd name="connsiteY65" fmla="*/ 5709815 h 6578438"/>
                <a:gd name="connsiteX66" fmla="*/ 1481254 w 5890489"/>
                <a:gd name="connsiteY66" fmla="*/ 5809146 h 6578438"/>
                <a:gd name="connsiteX67" fmla="*/ 1543260 w 5890489"/>
                <a:gd name="connsiteY67" fmla="*/ 5856940 h 6578438"/>
                <a:gd name="connsiteX68" fmla="*/ 1607518 w 5890489"/>
                <a:gd name="connsiteY68" fmla="*/ 5901374 h 6578438"/>
                <a:gd name="connsiteX69" fmla="*/ 2145566 w 5890489"/>
                <a:gd name="connsiteY69" fmla="*/ 6193814 h 6578438"/>
                <a:gd name="connsiteX70" fmla="*/ 2214991 w 5890489"/>
                <a:gd name="connsiteY70" fmla="*/ 6221844 h 6578438"/>
                <a:gd name="connsiteX71" fmla="*/ 2249307 w 5890489"/>
                <a:gd name="connsiteY71" fmla="*/ 6236182 h 6578438"/>
                <a:gd name="connsiteX72" fmla="*/ 2284285 w 5890489"/>
                <a:gd name="connsiteY72" fmla="*/ 6248711 h 6578438"/>
                <a:gd name="connsiteX73" fmla="*/ 2354241 w 5890489"/>
                <a:gd name="connsiteY73" fmla="*/ 6273124 h 6578438"/>
                <a:gd name="connsiteX74" fmla="*/ 2371597 w 5890489"/>
                <a:gd name="connsiteY74" fmla="*/ 6279324 h 6578438"/>
                <a:gd name="connsiteX75" fmla="*/ 2387894 w 5890489"/>
                <a:gd name="connsiteY75" fmla="*/ 6287719 h 6578438"/>
                <a:gd name="connsiteX76" fmla="*/ 2421414 w 5890489"/>
                <a:gd name="connsiteY76" fmla="*/ 6302186 h 6578438"/>
                <a:gd name="connsiteX77" fmla="*/ 2489117 w 5890489"/>
                <a:gd name="connsiteY77" fmla="*/ 6329441 h 6578438"/>
                <a:gd name="connsiteX78" fmla="*/ 2522902 w 5890489"/>
                <a:gd name="connsiteY78" fmla="*/ 6343134 h 6578438"/>
                <a:gd name="connsiteX79" fmla="*/ 2556953 w 5890489"/>
                <a:gd name="connsiteY79" fmla="*/ 6356051 h 6578438"/>
                <a:gd name="connsiteX80" fmla="*/ 2695009 w 5890489"/>
                <a:gd name="connsiteY80" fmla="*/ 6401905 h 6578438"/>
                <a:gd name="connsiteX81" fmla="*/ 3268035 w 5890489"/>
                <a:gd name="connsiteY81" fmla="*/ 6501238 h 6578438"/>
                <a:gd name="connsiteX82" fmla="*/ 3341038 w 5890489"/>
                <a:gd name="connsiteY82" fmla="*/ 6506145 h 6578438"/>
                <a:gd name="connsiteX83" fmla="*/ 3414703 w 5890489"/>
                <a:gd name="connsiteY83" fmla="*/ 6507050 h 6578438"/>
                <a:gd name="connsiteX84" fmla="*/ 3488237 w 5890489"/>
                <a:gd name="connsiteY84" fmla="*/ 6508212 h 6578438"/>
                <a:gd name="connsiteX85" fmla="*/ 3524142 w 5890489"/>
                <a:gd name="connsiteY85" fmla="*/ 6507955 h 6578438"/>
                <a:gd name="connsiteX86" fmla="*/ 3559252 w 5890489"/>
                <a:gd name="connsiteY86" fmla="*/ 6506921 h 6578438"/>
                <a:gd name="connsiteX87" fmla="*/ 3629207 w 5890489"/>
                <a:gd name="connsiteY87" fmla="*/ 6503045 h 6578438"/>
                <a:gd name="connsiteX88" fmla="*/ 3698633 w 5890489"/>
                <a:gd name="connsiteY88" fmla="*/ 6496845 h 6578438"/>
                <a:gd name="connsiteX89" fmla="*/ 3733213 w 5890489"/>
                <a:gd name="connsiteY89" fmla="*/ 6493357 h 6578438"/>
                <a:gd name="connsiteX90" fmla="*/ 3767529 w 5890489"/>
                <a:gd name="connsiteY90" fmla="*/ 6488707 h 6578438"/>
                <a:gd name="connsiteX91" fmla="*/ 3801845 w 5890489"/>
                <a:gd name="connsiteY91" fmla="*/ 6484057 h 6578438"/>
                <a:gd name="connsiteX92" fmla="*/ 3835895 w 5890489"/>
                <a:gd name="connsiteY92" fmla="*/ 6478116 h 6578438"/>
                <a:gd name="connsiteX93" fmla="*/ 4364801 w 5890489"/>
                <a:gd name="connsiteY93" fmla="*/ 6308517 h 6578438"/>
                <a:gd name="connsiteX94" fmla="*/ 4861379 w 5890489"/>
                <a:gd name="connsiteY94" fmla="*/ 6000576 h 6578438"/>
                <a:gd name="connsiteX95" fmla="*/ 5341263 w 5890489"/>
                <a:gd name="connsiteY95" fmla="*/ 5605834 h 6578438"/>
                <a:gd name="connsiteX96" fmla="*/ 5587301 w 5890489"/>
                <a:gd name="connsiteY96" fmla="*/ 5390379 h 6578438"/>
                <a:gd name="connsiteX97" fmla="*/ 5849105 w 5890489"/>
                <a:gd name="connsiteY97" fmla="*/ 5176344 h 6578438"/>
                <a:gd name="connsiteX98" fmla="*/ 5890489 w 5890489"/>
                <a:gd name="connsiteY98" fmla="*/ 5145260 h 6578438"/>
                <a:gd name="connsiteX99" fmla="*/ 5890489 w 5890489"/>
                <a:gd name="connsiteY99" fmla="*/ 5995323 h 6578438"/>
                <a:gd name="connsiteX100" fmla="*/ 5811477 w 5890489"/>
                <a:gd name="connsiteY100" fmla="*/ 6077819 h 6578438"/>
                <a:gd name="connsiteX101" fmla="*/ 5301384 w 5890489"/>
                <a:gd name="connsiteY101" fmla="*/ 6542958 h 6578438"/>
                <a:gd name="connsiteX102" fmla="*/ 5252008 w 5890489"/>
                <a:gd name="connsiteY102" fmla="*/ 6578438 h 6578438"/>
                <a:gd name="connsiteX103" fmla="*/ 1653730 w 5890489"/>
                <a:gd name="connsiteY103" fmla="*/ 6578438 h 6578438"/>
                <a:gd name="connsiteX104" fmla="*/ 1549768 w 5890489"/>
                <a:gd name="connsiteY104" fmla="*/ 6488821 h 6578438"/>
                <a:gd name="connsiteX105" fmla="*/ 1298282 w 5890489"/>
                <a:gd name="connsiteY105" fmla="*/ 6243932 h 6578438"/>
                <a:gd name="connsiteX106" fmla="*/ 1237999 w 5890489"/>
                <a:gd name="connsiteY106" fmla="*/ 6181671 h 6578438"/>
                <a:gd name="connsiteX107" fmla="*/ 1179967 w 5890489"/>
                <a:gd name="connsiteY107" fmla="*/ 6117862 h 6578438"/>
                <a:gd name="connsiteX108" fmla="*/ 1121936 w 5890489"/>
                <a:gd name="connsiteY108" fmla="*/ 6054569 h 6578438"/>
                <a:gd name="connsiteX109" fmla="*/ 1065628 w 5890489"/>
                <a:gd name="connsiteY109" fmla="*/ 5990243 h 6578438"/>
                <a:gd name="connsiteX110" fmla="*/ 954335 w 5890489"/>
                <a:gd name="connsiteY110" fmla="*/ 5861460 h 6578438"/>
                <a:gd name="connsiteX111" fmla="*/ 898953 w 5890489"/>
                <a:gd name="connsiteY111" fmla="*/ 5797393 h 6578438"/>
                <a:gd name="connsiteX112" fmla="*/ 842908 w 5890489"/>
                <a:gd name="connsiteY112" fmla="*/ 5733582 h 6578438"/>
                <a:gd name="connsiteX113" fmla="*/ 622442 w 5890489"/>
                <a:gd name="connsiteY113" fmla="*/ 5471884 h 6578438"/>
                <a:gd name="connsiteX114" fmla="*/ 425559 w 5890489"/>
                <a:gd name="connsiteY114" fmla="*/ 5190036 h 6578438"/>
                <a:gd name="connsiteX115" fmla="*/ 123877 w 5890489"/>
                <a:gd name="connsiteY115" fmla="*/ 4564210 h 6578438"/>
                <a:gd name="connsiteX116" fmla="*/ 130 w 5890489"/>
                <a:gd name="connsiteY116" fmla="*/ 3865530 h 6578438"/>
                <a:gd name="connsiteX117" fmla="*/ 30602 w 5890489"/>
                <a:gd name="connsiteY117" fmla="*/ 3505793 h 6578438"/>
                <a:gd name="connsiteX118" fmla="*/ 126924 w 5890489"/>
                <a:gd name="connsiteY118" fmla="*/ 3157164 h 6578438"/>
                <a:gd name="connsiteX119" fmla="*/ 334803 w 5890489"/>
                <a:gd name="connsiteY119" fmla="*/ 2560530 h 6578438"/>
                <a:gd name="connsiteX120" fmla="*/ 381176 w 5890489"/>
                <a:gd name="connsiteY120" fmla="*/ 2409144 h 6578438"/>
                <a:gd name="connsiteX121" fmla="*/ 425825 w 5890489"/>
                <a:gd name="connsiteY121" fmla="*/ 2255819 h 6578438"/>
                <a:gd name="connsiteX122" fmla="*/ 470210 w 5890489"/>
                <a:gd name="connsiteY122" fmla="*/ 2099523 h 6578438"/>
                <a:gd name="connsiteX123" fmla="*/ 492998 w 5890489"/>
                <a:gd name="connsiteY123" fmla="*/ 2020213 h 6578438"/>
                <a:gd name="connsiteX124" fmla="*/ 517509 w 5890489"/>
                <a:gd name="connsiteY124" fmla="*/ 1939224 h 6578438"/>
                <a:gd name="connsiteX125" fmla="*/ 544007 w 5890489"/>
                <a:gd name="connsiteY125" fmla="*/ 1857201 h 6578438"/>
                <a:gd name="connsiteX126" fmla="*/ 573288 w 5890489"/>
                <a:gd name="connsiteY126" fmla="*/ 1774274 h 6578438"/>
                <a:gd name="connsiteX127" fmla="*/ 606146 w 5890489"/>
                <a:gd name="connsiteY127" fmla="*/ 1690832 h 6578438"/>
                <a:gd name="connsiteX128" fmla="*/ 644569 w 5890489"/>
                <a:gd name="connsiteY128" fmla="*/ 1607775 h 6578438"/>
                <a:gd name="connsiteX129" fmla="*/ 837874 w 5890489"/>
                <a:gd name="connsiteY129" fmla="*/ 1297638 h 6578438"/>
                <a:gd name="connsiteX130" fmla="*/ 1069602 w 5890489"/>
                <a:gd name="connsiteY130" fmla="*/ 1032194 h 6578438"/>
                <a:gd name="connsiteX131" fmla="*/ 1130548 w 5890489"/>
                <a:gd name="connsiteY131" fmla="*/ 970839 h 6578438"/>
                <a:gd name="connsiteX132" fmla="*/ 1192024 w 5890489"/>
                <a:gd name="connsiteY132" fmla="*/ 910129 h 6578438"/>
                <a:gd name="connsiteX133" fmla="*/ 1255356 w 5890489"/>
                <a:gd name="connsiteY133" fmla="*/ 850841 h 6578438"/>
                <a:gd name="connsiteX134" fmla="*/ 1319614 w 5890489"/>
                <a:gd name="connsiteY134" fmla="*/ 792068 h 6578438"/>
                <a:gd name="connsiteX135" fmla="*/ 1385728 w 5890489"/>
                <a:gd name="connsiteY135" fmla="*/ 734975 h 6578438"/>
                <a:gd name="connsiteX136" fmla="*/ 1452768 w 5890489"/>
                <a:gd name="connsiteY136" fmla="*/ 678528 h 6578438"/>
                <a:gd name="connsiteX137" fmla="*/ 1469594 w 5890489"/>
                <a:gd name="connsiteY137" fmla="*/ 664449 h 6578438"/>
                <a:gd name="connsiteX138" fmla="*/ 1487083 w 5890489"/>
                <a:gd name="connsiteY138" fmla="*/ 651015 h 6578438"/>
                <a:gd name="connsiteX139" fmla="*/ 1522193 w 5890489"/>
                <a:gd name="connsiteY139" fmla="*/ 624277 h 6578438"/>
                <a:gd name="connsiteX140" fmla="*/ 1592415 w 5890489"/>
                <a:gd name="connsiteY140" fmla="*/ 570671 h 6578438"/>
                <a:gd name="connsiteX141" fmla="*/ 1738287 w 5890489"/>
                <a:gd name="connsiteY141" fmla="*/ 469402 h 6578438"/>
                <a:gd name="connsiteX142" fmla="*/ 1890918 w 5890489"/>
                <a:gd name="connsiteY142" fmla="*/ 376530 h 6578438"/>
                <a:gd name="connsiteX143" fmla="*/ 2555363 w 5890489"/>
                <a:gd name="connsiteY143" fmla="*/ 105274 h 6578438"/>
                <a:gd name="connsiteX144" fmla="*/ 3259291 w 5890489"/>
                <a:gd name="connsiteY144" fmla="*/ 3229 h 6578438"/>
                <a:gd name="connsiteX145" fmla="*/ 3347265 w 5890489"/>
                <a:gd name="connsiteY145" fmla="*/ 903 h 6578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</a:cxnLst>
              <a:rect l="l" t="t" r="r" b="b"/>
              <a:pathLst>
                <a:path w="5890489" h="6578438">
                  <a:moveTo>
                    <a:pt x="3391253" y="0"/>
                  </a:moveTo>
                  <a:lnTo>
                    <a:pt x="3434974" y="646"/>
                  </a:lnTo>
                  <a:lnTo>
                    <a:pt x="3522419" y="2712"/>
                  </a:lnTo>
                  <a:cubicBezTo>
                    <a:pt x="3551567" y="3488"/>
                    <a:pt x="3580451" y="3746"/>
                    <a:pt x="3610261" y="6458"/>
                  </a:cubicBezTo>
                  <a:cubicBezTo>
                    <a:pt x="3669353" y="10850"/>
                    <a:pt x="3728179" y="14337"/>
                    <a:pt x="3786872" y="20667"/>
                  </a:cubicBezTo>
                  <a:lnTo>
                    <a:pt x="3962291" y="43530"/>
                  </a:lnTo>
                  <a:lnTo>
                    <a:pt x="4135855" y="75176"/>
                  </a:lnTo>
                  <a:cubicBezTo>
                    <a:pt x="4193224" y="87836"/>
                    <a:pt x="4250328" y="101398"/>
                    <a:pt x="4307299" y="114315"/>
                  </a:cubicBezTo>
                  <a:cubicBezTo>
                    <a:pt x="4364139" y="128394"/>
                    <a:pt x="4420050" y="145575"/>
                    <a:pt x="4476358" y="160816"/>
                  </a:cubicBezTo>
                  <a:cubicBezTo>
                    <a:pt x="4504580" y="167921"/>
                    <a:pt x="4532138" y="177995"/>
                    <a:pt x="4559829" y="186779"/>
                  </a:cubicBezTo>
                  <a:lnTo>
                    <a:pt x="4642901" y="213648"/>
                  </a:lnTo>
                  <a:cubicBezTo>
                    <a:pt x="4863234" y="288307"/>
                    <a:pt x="5076414" y="379371"/>
                    <a:pt x="5280847" y="485936"/>
                  </a:cubicBezTo>
                  <a:cubicBezTo>
                    <a:pt x="5485018" y="592631"/>
                    <a:pt x="5681768" y="713145"/>
                    <a:pt x="5865400" y="851099"/>
                  </a:cubicBezTo>
                  <a:lnTo>
                    <a:pt x="5890489" y="870950"/>
                  </a:lnTo>
                  <a:lnTo>
                    <a:pt x="5890489" y="1321814"/>
                  </a:lnTo>
                  <a:lnTo>
                    <a:pt x="5887395" y="1318952"/>
                  </a:lnTo>
                  <a:lnTo>
                    <a:pt x="5830291" y="1265992"/>
                  </a:lnTo>
                  <a:lnTo>
                    <a:pt x="5815981" y="1252687"/>
                  </a:lnTo>
                  <a:lnTo>
                    <a:pt x="5801142" y="1240158"/>
                  </a:lnTo>
                  <a:lnTo>
                    <a:pt x="5771464" y="1214969"/>
                  </a:lnTo>
                  <a:cubicBezTo>
                    <a:pt x="5731849" y="1181385"/>
                    <a:pt x="5692897" y="1146896"/>
                    <a:pt x="5651030" y="1115767"/>
                  </a:cubicBezTo>
                  <a:cubicBezTo>
                    <a:pt x="5487534" y="986985"/>
                    <a:pt x="5311321" y="872542"/>
                    <a:pt x="5123183" y="780443"/>
                  </a:cubicBezTo>
                  <a:cubicBezTo>
                    <a:pt x="4935309" y="688087"/>
                    <a:pt x="4737102" y="616398"/>
                    <a:pt x="4533860" y="567701"/>
                  </a:cubicBezTo>
                  <a:lnTo>
                    <a:pt x="4457281" y="550780"/>
                  </a:lnTo>
                  <a:cubicBezTo>
                    <a:pt x="4431709" y="545484"/>
                    <a:pt x="4406536" y="538896"/>
                    <a:pt x="4380568" y="535279"/>
                  </a:cubicBezTo>
                  <a:lnTo>
                    <a:pt x="4303325" y="522879"/>
                  </a:lnTo>
                  <a:lnTo>
                    <a:pt x="4264769" y="516679"/>
                  </a:lnTo>
                  <a:cubicBezTo>
                    <a:pt x="4251918" y="514612"/>
                    <a:pt x="4239067" y="512415"/>
                    <a:pt x="4226082" y="511253"/>
                  </a:cubicBezTo>
                  <a:cubicBezTo>
                    <a:pt x="4174145" y="505829"/>
                    <a:pt x="4122606" y="499498"/>
                    <a:pt x="4070934" y="494848"/>
                  </a:cubicBezTo>
                  <a:lnTo>
                    <a:pt x="3915521" y="486065"/>
                  </a:lnTo>
                  <a:lnTo>
                    <a:pt x="3760241" y="484257"/>
                  </a:lnTo>
                  <a:cubicBezTo>
                    <a:pt x="3734405" y="483869"/>
                    <a:pt x="3708571" y="485936"/>
                    <a:pt x="3682734" y="486581"/>
                  </a:cubicBezTo>
                  <a:lnTo>
                    <a:pt x="3605491" y="488907"/>
                  </a:lnTo>
                  <a:cubicBezTo>
                    <a:pt x="3579921" y="489165"/>
                    <a:pt x="3553555" y="491490"/>
                    <a:pt x="3527454" y="493169"/>
                  </a:cubicBezTo>
                  <a:lnTo>
                    <a:pt x="3449151" y="498336"/>
                  </a:lnTo>
                  <a:lnTo>
                    <a:pt x="3410067" y="500532"/>
                  </a:lnTo>
                  <a:lnTo>
                    <a:pt x="3371246" y="504279"/>
                  </a:lnTo>
                  <a:cubicBezTo>
                    <a:pt x="3345410" y="506862"/>
                    <a:pt x="3319575" y="509315"/>
                    <a:pt x="3293739" y="511512"/>
                  </a:cubicBezTo>
                  <a:cubicBezTo>
                    <a:pt x="3087450" y="531662"/>
                    <a:pt x="2885531" y="563180"/>
                    <a:pt x="2689445" y="610198"/>
                  </a:cubicBezTo>
                  <a:cubicBezTo>
                    <a:pt x="2493357" y="657344"/>
                    <a:pt x="2302303" y="719088"/>
                    <a:pt x="2117875" y="800335"/>
                  </a:cubicBezTo>
                  <a:cubicBezTo>
                    <a:pt x="2072298" y="821648"/>
                    <a:pt x="2026854" y="843606"/>
                    <a:pt x="1981276" y="865566"/>
                  </a:cubicBezTo>
                  <a:cubicBezTo>
                    <a:pt x="1937025" y="889978"/>
                    <a:pt x="1891978" y="913229"/>
                    <a:pt x="1847991" y="938676"/>
                  </a:cubicBezTo>
                  <a:lnTo>
                    <a:pt x="1783069" y="978718"/>
                  </a:lnTo>
                  <a:lnTo>
                    <a:pt x="1750609" y="998869"/>
                  </a:lnTo>
                  <a:lnTo>
                    <a:pt x="1734312" y="1008945"/>
                  </a:lnTo>
                  <a:lnTo>
                    <a:pt x="1718547" y="1019924"/>
                  </a:lnTo>
                  <a:lnTo>
                    <a:pt x="1655481" y="1063582"/>
                  </a:lnTo>
                  <a:cubicBezTo>
                    <a:pt x="1634414" y="1078178"/>
                    <a:pt x="1612950" y="1092259"/>
                    <a:pt x="1593077" y="1108664"/>
                  </a:cubicBezTo>
                  <a:lnTo>
                    <a:pt x="1532263" y="1156197"/>
                  </a:lnTo>
                  <a:cubicBezTo>
                    <a:pt x="1511992" y="1172085"/>
                    <a:pt x="1491587" y="1187844"/>
                    <a:pt x="1472509" y="1205152"/>
                  </a:cubicBezTo>
                  <a:lnTo>
                    <a:pt x="1414212" y="1256175"/>
                  </a:lnTo>
                  <a:cubicBezTo>
                    <a:pt x="1395001" y="1273354"/>
                    <a:pt x="1375127" y="1290147"/>
                    <a:pt x="1357242" y="1308359"/>
                  </a:cubicBezTo>
                  <a:cubicBezTo>
                    <a:pt x="1283178" y="1379532"/>
                    <a:pt x="1212163" y="1452513"/>
                    <a:pt x="1153072" y="1529498"/>
                  </a:cubicBezTo>
                  <a:cubicBezTo>
                    <a:pt x="1090933" y="1605578"/>
                    <a:pt x="1043501" y="1685794"/>
                    <a:pt x="1002694" y="1770658"/>
                  </a:cubicBezTo>
                  <a:lnTo>
                    <a:pt x="974076" y="1835371"/>
                  </a:lnTo>
                  <a:lnTo>
                    <a:pt x="949564" y="1903573"/>
                  </a:lnTo>
                  <a:cubicBezTo>
                    <a:pt x="940820" y="1925661"/>
                    <a:pt x="934593" y="1950719"/>
                    <a:pt x="927173" y="1974229"/>
                  </a:cubicBezTo>
                  <a:cubicBezTo>
                    <a:pt x="920019" y="1998254"/>
                    <a:pt x="912468" y="2021504"/>
                    <a:pt x="906107" y="2046952"/>
                  </a:cubicBezTo>
                  <a:cubicBezTo>
                    <a:pt x="853906" y="2245614"/>
                    <a:pt x="809918" y="2463136"/>
                    <a:pt x="751092" y="2676266"/>
                  </a:cubicBezTo>
                  <a:cubicBezTo>
                    <a:pt x="693458" y="2889912"/>
                    <a:pt x="624166" y="3100976"/>
                    <a:pt x="547189" y="3308422"/>
                  </a:cubicBezTo>
                  <a:cubicBezTo>
                    <a:pt x="479617" y="3487580"/>
                    <a:pt x="444109" y="3675523"/>
                    <a:pt x="441195" y="3866306"/>
                  </a:cubicBezTo>
                  <a:cubicBezTo>
                    <a:pt x="438014" y="4057089"/>
                    <a:pt x="469282" y="4250456"/>
                    <a:pt x="527182" y="4439174"/>
                  </a:cubicBezTo>
                  <a:cubicBezTo>
                    <a:pt x="584815" y="4628278"/>
                    <a:pt x="671067" y="4811828"/>
                    <a:pt x="775073" y="4987240"/>
                  </a:cubicBezTo>
                  <a:cubicBezTo>
                    <a:pt x="827009" y="5075075"/>
                    <a:pt x="884246" y="5160327"/>
                    <a:pt x="943206" y="5244933"/>
                  </a:cubicBezTo>
                  <a:cubicBezTo>
                    <a:pt x="1002296" y="5329411"/>
                    <a:pt x="1064964" y="5412337"/>
                    <a:pt x="1133728" y="5490356"/>
                  </a:cubicBezTo>
                  <a:cubicBezTo>
                    <a:pt x="1203949" y="5567728"/>
                    <a:pt x="1279337" y="5642259"/>
                    <a:pt x="1359626" y="5709815"/>
                  </a:cubicBezTo>
                  <a:cubicBezTo>
                    <a:pt x="1398711" y="5744949"/>
                    <a:pt x="1439916" y="5777241"/>
                    <a:pt x="1481254" y="5809146"/>
                  </a:cubicBezTo>
                  <a:cubicBezTo>
                    <a:pt x="1501922" y="5825163"/>
                    <a:pt x="1522325" y="5841309"/>
                    <a:pt x="1543260" y="5856940"/>
                  </a:cubicBezTo>
                  <a:cubicBezTo>
                    <a:pt x="1564591" y="5871923"/>
                    <a:pt x="1585921" y="5886777"/>
                    <a:pt x="1607518" y="5901374"/>
                  </a:cubicBezTo>
                  <a:cubicBezTo>
                    <a:pt x="1778565" y="6019693"/>
                    <a:pt x="1961271" y="6115924"/>
                    <a:pt x="2145566" y="6193814"/>
                  </a:cubicBezTo>
                  <a:lnTo>
                    <a:pt x="2214991" y="6221844"/>
                  </a:lnTo>
                  <a:lnTo>
                    <a:pt x="2249307" y="6236182"/>
                  </a:lnTo>
                  <a:cubicBezTo>
                    <a:pt x="2260702" y="6241089"/>
                    <a:pt x="2272625" y="6244577"/>
                    <a:pt x="2284285" y="6248711"/>
                  </a:cubicBezTo>
                  <a:lnTo>
                    <a:pt x="2354241" y="6273124"/>
                  </a:lnTo>
                  <a:cubicBezTo>
                    <a:pt x="2360070" y="6275190"/>
                    <a:pt x="2365899" y="6277128"/>
                    <a:pt x="2371597" y="6279324"/>
                  </a:cubicBezTo>
                  <a:cubicBezTo>
                    <a:pt x="2377161" y="6281778"/>
                    <a:pt x="2382329" y="6285007"/>
                    <a:pt x="2387894" y="6287719"/>
                  </a:cubicBezTo>
                  <a:cubicBezTo>
                    <a:pt x="2398757" y="6293274"/>
                    <a:pt x="2410153" y="6297666"/>
                    <a:pt x="2421414" y="6302186"/>
                  </a:cubicBezTo>
                  <a:lnTo>
                    <a:pt x="2489117" y="6329441"/>
                  </a:lnTo>
                  <a:lnTo>
                    <a:pt x="2522902" y="6343134"/>
                  </a:lnTo>
                  <a:cubicBezTo>
                    <a:pt x="2534165" y="6347654"/>
                    <a:pt x="2545294" y="6352563"/>
                    <a:pt x="2556953" y="6356051"/>
                  </a:cubicBezTo>
                  <a:lnTo>
                    <a:pt x="2695009" y="6401905"/>
                  </a:lnTo>
                  <a:cubicBezTo>
                    <a:pt x="2880895" y="6457190"/>
                    <a:pt x="3073141" y="6489095"/>
                    <a:pt x="3268035" y="6501238"/>
                  </a:cubicBezTo>
                  <a:cubicBezTo>
                    <a:pt x="3292413" y="6502659"/>
                    <a:pt x="3316527" y="6505629"/>
                    <a:pt x="3341038" y="6506145"/>
                  </a:cubicBezTo>
                  <a:lnTo>
                    <a:pt x="3414703" y="6507050"/>
                  </a:lnTo>
                  <a:lnTo>
                    <a:pt x="3488237" y="6508212"/>
                  </a:lnTo>
                  <a:cubicBezTo>
                    <a:pt x="3500690" y="6508729"/>
                    <a:pt x="3512483" y="6508471"/>
                    <a:pt x="3524142" y="6507955"/>
                  </a:cubicBezTo>
                  <a:lnTo>
                    <a:pt x="3559252" y="6506921"/>
                  </a:lnTo>
                  <a:cubicBezTo>
                    <a:pt x="3582835" y="6506792"/>
                    <a:pt x="3605889" y="6504467"/>
                    <a:pt x="3629207" y="6503045"/>
                  </a:cubicBezTo>
                  <a:cubicBezTo>
                    <a:pt x="3652526" y="6502012"/>
                    <a:pt x="3675579" y="6499171"/>
                    <a:pt x="3698633" y="6496845"/>
                  </a:cubicBezTo>
                  <a:cubicBezTo>
                    <a:pt x="3710160" y="6495683"/>
                    <a:pt x="3721819" y="6494907"/>
                    <a:pt x="3733213" y="6493357"/>
                  </a:cubicBezTo>
                  <a:lnTo>
                    <a:pt x="3767529" y="6488707"/>
                  </a:lnTo>
                  <a:lnTo>
                    <a:pt x="3801845" y="6484057"/>
                  </a:lnTo>
                  <a:lnTo>
                    <a:pt x="3835895" y="6478116"/>
                  </a:lnTo>
                  <a:cubicBezTo>
                    <a:pt x="4017673" y="6446727"/>
                    <a:pt x="4194152" y="6390281"/>
                    <a:pt x="4364801" y="6308517"/>
                  </a:cubicBezTo>
                  <a:cubicBezTo>
                    <a:pt x="4535583" y="6227139"/>
                    <a:pt x="4700138" y="6120962"/>
                    <a:pt x="4861379" y="6000576"/>
                  </a:cubicBezTo>
                  <a:cubicBezTo>
                    <a:pt x="5022621" y="5879931"/>
                    <a:pt x="5180684" y="5745337"/>
                    <a:pt x="5341263" y="5605834"/>
                  </a:cubicBezTo>
                  <a:lnTo>
                    <a:pt x="5587301" y="5390379"/>
                  </a:lnTo>
                  <a:cubicBezTo>
                    <a:pt x="5674216" y="5315718"/>
                    <a:pt x="5761527" y="5244416"/>
                    <a:pt x="5849105" y="5176344"/>
                  </a:cubicBezTo>
                  <a:lnTo>
                    <a:pt x="5890489" y="5145260"/>
                  </a:lnTo>
                  <a:lnTo>
                    <a:pt x="5890489" y="5995323"/>
                  </a:lnTo>
                  <a:lnTo>
                    <a:pt x="5811477" y="6077819"/>
                  </a:lnTo>
                  <a:cubicBezTo>
                    <a:pt x="5654739" y="6238377"/>
                    <a:pt x="5487138" y="6396093"/>
                    <a:pt x="5301384" y="6542958"/>
                  </a:cubicBezTo>
                  <a:lnTo>
                    <a:pt x="5252008" y="6578438"/>
                  </a:lnTo>
                  <a:lnTo>
                    <a:pt x="1653730" y="6578438"/>
                  </a:lnTo>
                  <a:lnTo>
                    <a:pt x="1549768" y="6488821"/>
                  </a:lnTo>
                  <a:cubicBezTo>
                    <a:pt x="1461976" y="6409495"/>
                    <a:pt x="1378573" y="6327182"/>
                    <a:pt x="1298282" y="6243932"/>
                  </a:cubicBezTo>
                  <a:cubicBezTo>
                    <a:pt x="1278277" y="6223006"/>
                    <a:pt x="1258138" y="6202210"/>
                    <a:pt x="1237999" y="6181671"/>
                  </a:cubicBezTo>
                  <a:lnTo>
                    <a:pt x="1179967" y="6117862"/>
                  </a:lnTo>
                  <a:lnTo>
                    <a:pt x="1121936" y="6054569"/>
                  </a:lnTo>
                  <a:cubicBezTo>
                    <a:pt x="1102328" y="6033644"/>
                    <a:pt x="1084573" y="6011427"/>
                    <a:pt x="1065628" y="5990243"/>
                  </a:cubicBezTo>
                  <a:cubicBezTo>
                    <a:pt x="1028662" y="5947099"/>
                    <a:pt x="990239" y="5904991"/>
                    <a:pt x="954335" y="5861460"/>
                  </a:cubicBezTo>
                  <a:cubicBezTo>
                    <a:pt x="936050" y="5840018"/>
                    <a:pt x="917634" y="5818446"/>
                    <a:pt x="898953" y="5797393"/>
                  </a:cubicBezTo>
                  <a:cubicBezTo>
                    <a:pt x="880404" y="5776208"/>
                    <a:pt x="861325" y="5755412"/>
                    <a:pt x="842908" y="5733582"/>
                  </a:cubicBezTo>
                  <a:cubicBezTo>
                    <a:pt x="767919" y="5647942"/>
                    <a:pt x="693061" y="5561786"/>
                    <a:pt x="622442" y="5471884"/>
                  </a:cubicBezTo>
                  <a:cubicBezTo>
                    <a:pt x="551559" y="5382112"/>
                    <a:pt x="486639" y="5287430"/>
                    <a:pt x="425559" y="5190036"/>
                  </a:cubicBezTo>
                  <a:cubicBezTo>
                    <a:pt x="303668" y="4994990"/>
                    <a:pt x="200193" y="4786123"/>
                    <a:pt x="123877" y="4564210"/>
                  </a:cubicBezTo>
                  <a:cubicBezTo>
                    <a:pt x="47694" y="4342555"/>
                    <a:pt x="2249" y="4106045"/>
                    <a:pt x="130" y="3865530"/>
                  </a:cubicBezTo>
                  <a:cubicBezTo>
                    <a:pt x="-1328" y="3745403"/>
                    <a:pt x="9537" y="3624629"/>
                    <a:pt x="30602" y="3505793"/>
                  </a:cubicBezTo>
                  <a:cubicBezTo>
                    <a:pt x="51802" y="3386828"/>
                    <a:pt x="84659" y="3270059"/>
                    <a:pt x="126924" y="3157164"/>
                  </a:cubicBezTo>
                  <a:cubicBezTo>
                    <a:pt x="200457" y="2959276"/>
                    <a:pt x="271737" y="2761388"/>
                    <a:pt x="334803" y="2560530"/>
                  </a:cubicBezTo>
                  <a:lnTo>
                    <a:pt x="381176" y="2409144"/>
                  </a:lnTo>
                  <a:lnTo>
                    <a:pt x="425825" y="2255819"/>
                  </a:lnTo>
                  <a:lnTo>
                    <a:pt x="470210" y="2099523"/>
                  </a:lnTo>
                  <a:lnTo>
                    <a:pt x="492998" y="2020213"/>
                  </a:lnTo>
                  <a:lnTo>
                    <a:pt x="517509" y="1939224"/>
                  </a:lnTo>
                  <a:cubicBezTo>
                    <a:pt x="525061" y="1912485"/>
                    <a:pt x="534866" y="1884586"/>
                    <a:pt x="544007" y="1857201"/>
                  </a:cubicBezTo>
                  <a:cubicBezTo>
                    <a:pt x="553680" y="1829559"/>
                    <a:pt x="561496" y="1802304"/>
                    <a:pt x="573288" y="1774274"/>
                  </a:cubicBezTo>
                  <a:lnTo>
                    <a:pt x="606146" y="1690832"/>
                  </a:lnTo>
                  <a:cubicBezTo>
                    <a:pt x="618467" y="1663060"/>
                    <a:pt x="631716" y="1635417"/>
                    <a:pt x="644569" y="1607775"/>
                  </a:cubicBezTo>
                  <a:cubicBezTo>
                    <a:pt x="698625" y="1498368"/>
                    <a:pt x="763413" y="1391287"/>
                    <a:pt x="837874" y="1297638"/>
                  </a:cubicBezTo>
                  <a:cubicBezTo>
                    <a:pt x="910348" y="1201278"/>
                    <a:pt x="990107" y="1115897"/>
                    <a:pt x="1069602" y="1032194"/>
                  </a:cubicBezTo>
                  <a:cubicBezTo>
                    <a:pt x="1089079" y="1010624"/>
                    <a:pt x="1110012" y="990990"/>
                    <a:pt x="1130548" y="970839"/>
                  </a:cubicBezTo>
                  <a:lnTo>
                    <a:pt x="1192024" y="910129"/>
                  </a:lnTo>
                  <a:cubicBezTo>
                    <a:pt x="1212031" y="889462"/>
                    <a:pt x="1234024" y="870475"/>
                    <a:pt x="1255356" y="850841"/>
                  </a:cubicBezTo>
                  <a:lnTo>
                    <a:pt x="1319614" y="792068"/>
                  </a:lnTo>
                  <a:cubicBezTo>
                    <a:pt x="1340680" y="772176"/>
                    <a:pt x="1363469" y="753834"/>
                    <a:pt x="1385728" y="734975"/>
                  </a:cubicBezTo>
                  <a:lnTo>
                    <a:pt x="1452768" y="678528"/>
                  </a:lnTo>
                  <a:lnTo>
                    <a:pt x="1469594" y="664449"/>
                  </a:lnTo>
                  <a:lnTo>
                    <a:pt x="1487083" y="651015"/>
                  </a:lnTo>
                  <a:lnTo>
                    <a:pt x="1522193" y="624277"/>
                  </a:lnTo>
                  <a:lnTo>
                    <a:pt x="1592415" y="570671"/>
                  </a:lnTo>
                  <a:cubicBezTo>
                    <a:pt x="1640110" y="535925"/>
                    <a:pt x="1689531" y="503245"/>
                    <a:pt x="1738287" y="469402"/>
                  </a:cubicBezTo>
                  <a:cubicBezTo>
                    <a:pt x="1788634" y="438015"/>
                    <a:pt x="1839643" y="407013"/>
                    <a:pt x="1890918" y="376530"/>
                  </a:cubicBezTo>
                  <a:cubicBezTo>
                    <a:pt x="2098400" y="258209"/>
                    <a:pt x="2323503" y="166241"/>
                    <a:pt x="2555363" y="105274"/>
                  </a:cubicBezTo>
                  <a:cubicBezTo>
                    <a:pt x="2787223" y="44047"/>
                    <a:pt x="3024516" y="12013"/>
                    <a:pt x="3259291" y="3229"/>
                  </a:cubicBezTo>
                  <a:lnTo>
                    <a:pt x="3347265" y="903"/>
                  </a:lnTo>
                  <a:close/>
                </a:path>
              </a:pathLst>
            </a:custGeom>
            <a:gradFill flip="none" rotWithShape="1"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5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5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27CCEAF3-651B-4605-AE58-F96E22703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3" y="52997"/>
              <a:ext cx="6093363" cy="6805004"/>
            </a:xfrm>
            <a:custGeom>
              <a:avLst/>
              <a:gdLst>
                <a:gd name="connsiteX0" fmla="*/ 3517682 w 5890491"/>
                <a:gd name="connsiteY0" fmla="*/ 0 h 6578439"/>
                <a:gd name="connsiteX1" fmla="*/ 5849513 w 5890491"/>
                <a:gd name="connsiteY1" fmla="*/ 841730 h 6578439"/>
                <a:gd name="connsiteX2" fmla="*/ 5890491 w 5890491"/>
                <a:gd name="connsiteY2" fmla="*/ 879061 h 6578439"/>
                <a:gd name="connsiteX3" fmla="*/ 5890491 w 5890491"/>
                <a:gd name="connsiteY3" fmla="*/ 2034114 h 6578439"/>
                <a:gd name="connsiteX4" fmla="*/ 5757065 w 5890491"/>
                <a:gd name="connsiteY4" fmla="*/ 1854938 h 6578439"/>
                <a:gd name="connsiteX5" fmla="*/ 5564060 w 5890491"/>
                <a:gd name="connsiteY5" fmla="*/ 1642182 h 6578439"/>
                <a:gd name="connsiteX6" fmla="*/ 3517551 w 5890491"/>
                <a:gd name="connsiteY6" fmla="*/ 790012 h 6578439"/>
                <a:gd name="connsiteX7" fmla="*/ 1611552 w 5890491"/>
                <a:gd name="connsiteY7" fmla="*/ 1543282 h 6578439"/>
                <a:gd name="connsiteX8" fmla="*/ 1340656 w 5890491"/>
                <a:gd name="connsiteY8" fmla="*/ 1897925 h 6578439"/>
                <a:gd name="connsiteX9" fmla="*/ 1201705 w 5890491"/>
                <a:gd name="connsiteY9" fmla="*/ 2361213 h 6578439"/>
                <a:gd name="connsiteX10" fmla="*/ 852705 w 5890491"/>
                <a:gd name="connsiteY10" fmla="*/ 3529176 h 6578439"/>
                <a:gd name="connsiteX11" fmla="*/ 863863 w 5890491"/>
                <a:gd name="connsiteY11" fmla="*/ 4437051 h 6578439"/>
                <a:gd name="connsiteX12" fmla="*/ 1413569 w 5890491"/>
                <a:gd name="connsiteY12" fmla="*/ 5357174 h 6578439"/>
                <a:gd name="connsiteX13" fmla="*/ 2339129 w 5890491"/>
                <a:gd name="connsiteY13" fmla="*/ 6143367 h 6578439"/>
                <a:gd name="connsiteX14" fmla="*/ 3439449 w 5890491"/>
                <a:gd name="connsiteY14" fmla="*/ 6420049 h 6578439"/>
                <a:gd name="connsiteX15" fmla="*/ 5251388 w 5890491"/>
                <a:gd name="connsiteY15" fmla="*/ 5349009 h 6578439"/>
                <a:gd name="connsiteX16" fmla="*/ 5657731 w 5890491"/>
                <a:gd name="connsiteY16" fmla="*/ 4959205 h 6578439"/>
                <a:gd name="connsiteX17" fmla="*/ 5836127 w 5890491"/>
                <a:gd name="connsiteY17" fmla="*/ 4792052 h 6578439"/>
                <a:gd name="connsiteX18" fmla="*/ 5890491 w 5890491"/>
                <a:gd name="connsiteY18" fmla="*/ 4738662 h 6578439"/>
                <a:gd name="connsiteX19" fmla="*/ 5890491 w 5890491"/>
                <a:gd name="connsiteY19" fmla="*/ 5821964 h 6578439"/>
                <a:gd name="connsiteX20" fmla="*/ 5802001 w 5890491"/>
                <a:gd name="connsiteY20" fmla="*/ 5907904 h 6578439"/>
                <a:gd name="connsiteX21" fmla="*/ 5294358 w 5890491"/>
                <a:gd name="connsiteY21" fmla="*/ 6397505 h 6578439"/>
                <a:gd name="connsiteX22" fmla="*/ 5077178 w 5890491"/>
                <a:gd name="connsiteY22" fmla="*/ 6578439 h 6578439"/>
                <a:gd name="connsiteX23" fmla="*/ 1567290 w 5890491"/>
                <a:gd name="connsiteY23" fmla="*/ 6578439 h 6578439"/>
                <a:gd name="connsiteX24" fmla="*/ 1508588 w 5890491"/>
                <a:gd name="connsiteY24" fmla="*/ 6535186 h 6578439"/>
                <a:gd name="connsiteX25" fmla="*/ 826498 w 5890491"/>
                <a:gd name="connsiteY25" fmla="*/ 5876034 h 6578439"/>
                <a:gd name="connsiteX26" fmla="*/ 122403 w 5890491"/>
                <a:gd name="connsiteY26" fmla="*/ 3255655 h 6578439"/>
                <a:gd name="connsiteX27" fmla="*/ 1061197 w 5890491"/>
                <a:gd name="connsiteY27" fmla="*/ 984650 h 6578439"/>
                <a:gd name="connsiteX28" fmla="*/ 3517682 w 5890491"/>
                <a:gd name="connsiteY28" fmla="*/ 0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890491" h="6578439">
                  <a:moveTo>
                    <a:pt x="3517682" y="0"/>
                  </a:moveTo>
                  <a:cubicBezTo>
                    <a:pt x="4402017" y="0"/>
                    <a:pt x="5213742" y="315483"/>
                    <a:pt x="5849513" y="841730"/>
                  </a:cubicBezTo>
                  <a:lnTo>
                    <a:pt x="5890491" y="879061"/>
                  </a:lnTo>
                  <a:lnTo>
                    <a:pt x="5890491" y="2034114"/>
                  </a:lnTo>
                  <a:lnTo>
                    <a:pt x="5757065" y="1854938"/>
                  </a:lnTo>
                  <a:cubicBezTo>
                    <a:pt x="5696443" y="1781264"/>
                    <a:pt x="5632076" y="1710299"/>
                    <a:pt x="5564060" y="1642182"/>
                  </a:cubicBezTo>
                  <a:cubicBezTo>
                    <a:pt x="5015393" y="1092636"/>
                    <a:pt x="4288592" y="790012"/>
                    <a:pt x="3517551" y="790012"/>
                  </a:cubicBezTo>
                  <a:cubicBezTo>
                    <a:pt x="2701750" y="790012"/>
                    <a:pt x="2131676" y="1015335"/>
                    <a:pt x="1611552" y="1543282"/>
                  </a:cubicBezTo>
                  <a:cubicBezTo>
                    <a:pt x="1435754" y="1721722"/>
                    <a:pt x="1375945" y="1822729"/>
                    <a:pt x="1340656" y="1897925"/>
                  </a:cubicBezTo>
                  <a:cubicBezTo>
                    <a:pt x="1289148" y="2007623"/>
                    <a:pt x="1252432" y="2155907"/>
                    <a:pt x="1201705" y="2361213"/>
                  </a:cubicBezTo>
                  <a:cubicBezTo>
                    <a:pt x="1133721" y="2635919"/>
                    <a:pt x="1040568" y="3012290"/>
                    <a:pt x="852705" y="3529176"/>
                  </a:cubicBezTo>
                  <a:cubicBezTo>
                    <a:pt x="749952" y="3811784"/>
                    <a:pt x="753584" y="4108747"/>
                    <a:pt x="863863" y="4437051"/>
                  </a:cubicBezTo>
                  <a:cubicBezTo>
                    <a:pt x="964800" y="4737438"/>
                    <a:pt x="1154869" y="5055603"/>
                    <a:pt x="1413569" y="5357174"/>
                  </a:cubicBezTo>
                  <a:cubicBezTo>
                    <a:pt x="1718326" y="5712343"/>
                    <a:pt x="2021008" y="5969404"/>
                    <a:pt x="2339129" y="6143367"/>
                  </a:cubicBezTo>
                  <a:cubicBezTo>
                    <a:pt x="2679565" y="6329577"/>
                    <a:pt x="3039591" y="6420049"/>
                    <a:pt x="3439449" y="6420049"/>
                  </a:cubicBezTo>
                  <a:cubicBezTo>
                    <a:pt x="4142246" y="6420049"/>
                    <a:pt x="4633828" y="5976251"/>
                    <a:pt x="5251388" y="5349009"/>
                  </a:cubicBezTo>
                  <a:cubicBezTo>
                    <a:pt x="5389949" y="5208364"/>
                    <a:pt x="5526047" y="5081677"/>
                    <a:pt x="5657731" y="4959205"/>
                  </a:cubicBezTo>
                  <a:cubicBezTo>
                    <a:pt x="5719520" y="4901722"/>
                    <a:pt x="5779200" y="4846206"/>
                    <a:pt x="5836127" y="4792052"/>
                  </a:cubicBezTo>
                  <a:lnTo>
                    <a:pt x="5890491" y="4738662"/>
                  </a:lnTo>
                  <a:lnTo>
                    <a:pt x="5890491" y="5821964"/>
                  </a:lnTo>
                  <a:lnTo>
                    <a:pt x="5802001" y="5907904"/>
                  </a:lnTo>
                  <a:cubicBezTo>
                    <a:pt x="5634962" y="6077456"/>
                    <a:pt x="5467509" y="6243625"/>
                    <a:pt x="5294358" y="6397505"/>
                  </a:cubicBezTo>
                  <a:lnTo>
                    <a:pt x="5077178" y="6578439"/>
                  </a:lnTo>
                  <a:lnTo>
                    <a:pt x="1567290" y="6578439"/>
                  </a:lnTo>
                  <a:lnTo>
                    <a:pt x="1508588" y="6535186"/>
                  </a:lnTo>
                  <a:cubicBezTo>
                    <a:pt x="1263991" y="6345442"/>
                    <a:pt x="1038054" y="6122666"/>
                    <a:pt x="826498" y="5876034"/>
                  </a:cubicBezTo>
                  <a:cubicBezTo>
                    <a:pt x="261613" y="5217713"/>
                    <a:pt x="-239182" y="4250314"/>
                    <a:pt x="122403" y="3255655"/>
                  </a:cubicBezTo>
                  <a:cubicBezTo>
                    <a:pt x="607497" y="1921629"/>
                    <a:pt x="393040" y="1662857"/>
                    <a:pt x="1061197" y="984650"/>
                  </a:cubicBezTo>
                  <a:cubicBezTo>
                    <a:pt x="1729484" y="306444"/>
                    <a:pt x="2498060" y="0"/>
                    <a:pt x="3517682" y="0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chemeClr val="bg1"/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ED519330-E5F1-4248-B58C-1AA0D9E6DA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4" y="52997"/>
              <a:ext cx="6093362" cy="6805004"/>
            </a:xfrm>
            <a:custGeom>
              <a:avLst/>
              <a:gdLst>
                <a:gd name="connsiteX0" fmla="*/ 5890490 w 5890490"/>
                <a:gd name="connsiteY0" fmla="*/ 5389037 h 6578439"/>
                <a:gd name="connsiteX1" fmla="*/ 5890490 w 5890490"/>
                <a:gd name="connsiteY1" fmla="*/ 5855587 h 6578439"/>
                <a:gd name="connsiteX2" fmla="*/ 5784593 w 5890490"/>
                <a:gd name="connsiteY2" fmla="*/ 5962054 h 6578439"/>
                <a:gd name="connsiteX3" fmla="*/ 5663414 w 5890490"/>
                <a:gd name="connsiteY3" fmla="*/ 6082564 h 6578439"/>
                <a:gd name="connsiteX4" fmla="*/ 5147099 w 5890490"/>
                <a:gd name="connsiteY4" fmla="*/ 6547726 h 6578439"/>
                <a:gd name="connsiteX5" fmla="*/ 5105015 w 5890490"/>
                <a:gd name="connsiteY5" fmla="*/ 6578439 h 6578439"/>
                <a:gd name="connsiteX6" fmla="*/ 4385601 w 5890490"/>
                <a:gd name="connsiteY6" fmla="*/ 6578439 h 6578439"/>
                <a:gd name="connsiteX7" fmla="*/ 4507252 w 5890490"/>
                <a:gd name="connsiteY7" fmla="*/ 6515968 h 6578439"/>
                <a:gd name="connsiteX8" fmla="*/ 4909330 w 5890490"/>
                <a:gd name="connsiteY8" fmla="*/ 6253453 h 6578439"/>
                <a:gd name="connsiteX9" fmla="*/ 5411374 w 5890490"/>
                <a:gd name="connsiteY9" fmla="*/ 5828544 h 6578439"/>
                <a:gd name="connsiteX10" fmla="*/ 5533570 w 5890490"/>
                <a:gd name="connsiteY10" fmla="*/ 5714534 h 6578439"/>
                <a:gd name="connsiteX11" fmla="*/ 5657425 w 5890490"/>
                <a:gd name="connsiteY11" fmla="*/ 5597650 h 6578439"/>
                <a:gd name="connsiteX12" fmla="*/ 3336813 w 5890490"/>
                <a:gd name="connsiteY12" fmla="*/ 499 h 6578439"/>
                <a:gd name="connsiteX13" fmla="*/ 3513674 w 5890490"/>
                <a:gd name="connsiteY13" fmla="*/ 1202 h 6578439"/>
                <a:gd name="connsiteX14" fmla="*/ 3602743 w 5890490"/>
                <a:gd name="connsiteY14" fmla="*/ 4827 h 6578439"/>
                <a:gd name="connsiteX15" fmla="*/ 3647213 w 5890490"/>
                <a:gd name="connsiteY15" fmla="*/ 6703 h 6578439"/>
                <a:gd name="connsiteX16" fmla="*/ 3691684 w 5890490"/>
                <a:gd name="connsiteY16" fmla="*/ 9453 h 6578439"/>
                <a:gd name="connsiteX17" fmla="*/ 3868927 w 5890490"/>
                <a:gd name="connsiteY17" fmla="*/ 27080 h 6578439"/>
                <a:gd name="connsiteX18" fmla="*/ 5200872 w 5890490"/>
                <a:gd name="connsiteY18" fmla="*/ 472240 h 6578439"/>
                <a:gd name="connsiteX19" fmla="*/ 5772711 w 5890490"/>
                <a:gd name="connsiteY19" fmla="*/ 866334 h 6578439"/>
                <a:gd name="connsiteX20" fmla="*/ 5890490 w 5890490"/>
                <a:gd name="connsiteY20" fmla="*/ 972426 h 6578439"/>
                <a:gd name="connsiteX21" fmla="*/ 5890490 w 5890490"/>
                <a:gd name="connsiteY21" fmla="*/ 1158576 h 6578439"/>
                <a:gd name="connsiteX22" fmla="*/ 5676045 w 5890490"/>
                <a:gd name="connsiteY22" fmla="*/ 986969 h 6578439"/>
                <a:gd name="connsiteX23" fmla="*/ 5103776 w 5890490"/>
                <a:gd name="connsiteY23" fmla="*/ 655879 h 6578439"/>
                <a:gd name="connsiteX24" fmla="*/ 4482465 w 5890490"/>
                <a:gd name="connsiteY24" fmla="*/ 440363 h 6578439"/>
                <a:gd name="connsiteX25" fmla="*/ 4402444 w 5890490"/>
                <a:gd name="connsiteY25" fmla="*/ 422111 h 6578439"/>
                <a:gd name="connsiteX26" fmla="*/ 4322423 w 5890490"/>
                <a:gd name="connsiteY26" fmla="*/ 404610 h 6578439"/>
                <a:gd name="connsiteX27" fmla="*/ 4241892 w 5890490"/>
                <a:gd name="connsiteY27" fmla="*/ 389858 h 6578439"/>
                <a:gd name="connsiteX28" fmla="*/ 4201627 w 5890490"/>
                <a:gd name="connsiteY28" fmla="*/ 382483 h 6578439"/>
                <a:gd name="connsiteX29" fmla="*/ 4161234 w 5890490"/>
                <a:gd name="connsiteY29" fmla="*/ 375857 h 6578439"/>
                <a:gd name="connsiteX30" fmla="*/ 3999280 w 5890490"/>
                <a:gd name="connsiteY30" fmla="*/ 353606 h 6578439"/>
                <a:gd name="connsiteX31" fmla="*/ 3836817 w 5890490"/>
                <a:gd name="connsiteY31" fmla="*/ 338480 h 6578439"/>
                <a:gd name="connsiteX32" fmla="*/ 3673972 w 5890490"/>
                <a:gd name="connsiteY32" fmla="*/ 330604 h 6578439"/>
                <a:gd name="connsiteX33" fmla="*/ 3511126 w 5890490"/>
                <a:gd name="connsiteY33" fmla="*/ 328978 h 6578439"/>
                <a:gd name="connsiteX34" fmla="*/ 3183142 w 5890490"/>
                <a:gd name="connsiteY34" fmla="*/ 342854 h 6578439"/>
                <a:gd name="connsiteX35" fmla="*/ 2541444 w 5890490"/>
                <a:gd name="connsiteY35" fmla="*/ 439988 h 6578439"/>
                <a:gd name="connsiteX36" fmla="*/ 1933895 w 5890490"/>
                <a:gd name="connsiteY36" fmla="*/ 650505 h 6578439"/>
                <a:gd name="connsiteX37" fmla="*/ 1378079 w 5890490"/>
                <a:gd name="connsiteY37" fmla="*/ 983905 h 6578439"/>
                <a:gd name="connsiteX38" fmla="*/ 1312967 w 5890490"/>
                <a:gd name="connsiteY38" fmla="*/ 1033660 h 6578439"/>
                <a:gd name="connsiteX39" fmla="*/ 1248364 w 5890490"/>
                <a:gd name="connsiteY39" fmla="*/ 1084413 h 6578439"/>
                <a:gd name="connsiteX40" fmla="*/ 1185163 w 5890490"/>
                <a:gd name="connsiteY40" fmla="*/ 1137168 h 6578439"/>
                <a:gd name="connsiteX41" fmla="*/ 1122852 w 5890490"/>
                <a:gd name="connsiteY41" fmla="*/ 1190922 h 6578439"/>
                <a:gd name="connsiteX42" fmla="*/ 892092 w 5890490"/>
                <a:gd name="connsiteY42" fmla="*/ 1421440 h 6578439"/>
                <a:gd name="connsiteX43" fmla="*/ 707202 w 5890490"/>
                <a:gd name="connsiteY43" fmla="*/ 1684212 h 6578439"/>
                <a:gd name="connsiteX44" fmla="*/ 670121 w 5890490"/>
                <a:gd name="connsiteY44" fmla="*/ 1756093 h 6578439"/>
                <a:gd name="connsiteX45" fmla="*/ 637630 w 5890490"/>
                <a:gd name="connsiteY45" fmla="*/ 1830724 h 6578439"/>
                <a:gd name="connsiteX46" fmla="*/ 607685 w 5890490"/>
                <a:gd name="connsiteY46" fmla="*/ 1907105 h 6578439"/>
                <a:gd name="connsiteX47" fmla="*/ 580034 w 5890490"/>
                <a:gd name="connsiteY47" fmla="*/ 1984986 h 6578439"/>
                <a:gd name="connsiteX48" fmla="*/ 481919 w 5890490"/>
                <a:gd name="connsiteY48" fmla="*/ 2304386 h 6578439"/>
                <a:gd name="connsiteX49" fmla="*/ 433881 w 5890490"/>
                <a:gd name="connsiteY49" fmla="*/ 2465399 h 6578439"/>
                <a:gd name="connsiteX50" fmla="*/ 384442 w 5890490"/>
                <a:gd name="connsiteY50" fmla="*/ 2626163 h 6578439"/>
                <a:gd name="connsiteX51" fmla="*/ 166039 w 5890490"/>
                <a:gd name="connsiteY51" fmla="*/ 3261338 h 6578439"/>
                <a:gd name="connsiteX52" fmla="*/ 56202 w 5890490"/>
                <a:gd name="connsiteY52" fmla="*/ 3910265 h 6578439"/>
                <a:gd name="connsiteX53" fmla="*/ 93664 w 5890490"/>
                <a:gd name="connsiteY53" fmla="*/ 4237292 h 6578439"/>
                <a:gd name="connsiteX54" fmla="*/ 111758 w 5890490"/>
                <a:gd name="connsiteY54" fmla="*/ 4317548 h 6578439"/>
                <a:gd name="connsiteX55" fmla="*/ 133038 w 5890490"/>
                <a:gd name="connsiteY55" fmla="*/ 4397054 h 6578439"/>
                <a:gd name="connsiteX56" fmla="*/ 157757 w 5890490"/>
                <a:gd name="connsiteY56" fmla="*/ 4475560 h 6578439"/>
                <a:gd name="connsiteX57" fmla="*/ 185153 w 5890490"/>
                <a:gd name="connsiteY57" fmla="*/ 4553066 h 6578439"/>
                <a:gd name="connsiteX58" fmla="*/ 493642 w 5890490"/>
                <a:gd name="connsiteY58" fmla="*/ 5132239 h 6578439"/>
                <a:gd name="connsiteX59" fmla="*/ 914391 w 5890490"/>
                <a:gd name="connsiteY59" fmla="*/ 5636528 h 6578439"/>
                <a:gd name="connsiteX60" fmla="*/ 1402034 w 5890490"/>
                <a:gd name="connsiteY60" fmla="*/ 6076188 h 6578439"/>
                <a:gd name="connsiteX61" fmla="*/ 1664397 w 5890490"/>
                <a:gd name="connsiteY61" fmla="*/ 6267079 h 6578439"/>
                <a:gd name="connsiteX62" fmla="*/ 1938992 w 5890490"/>
                <a:gd name="connsiteY62" fmla="*/ 6434343 h 6578439"/>
                <a:gd name="connsiteX63" fmla="*/ 2225931 w 5890490"/>
                <a:gd name="connsiteY63" fmla="*/ 6574322 h 6578439"/>
                <a:gd name="connsiteX64" fmla="*/ 2236328 w 5890490"/>
                <a:gd name="connsiteY64" fmla="*/ 6578439 h 6578439"/>
                <a:gd name="connsiteX65" fmla="*/ 1504665 w 5890490"/>
                <a:gd name="connsiteY65" fmla="*/ 6578439 h 6578439"/>
                <a:gd name="connsiteX66" fmla="*/ 1456827 w 5890490"/>
                <a:gd name="connsiteY66" fmla="*/ 6543476 h 6578439"/>
                <a:gd name="connsiteX67" fmla="*/ 1188475 w 5890490"/>
                <a:gd name="connsiteY67" fmla="*/ 6314083 h 6578439"/>
                <a:gd name="connsiteX68" fmla="*/ 721728 w 5890490"/>
                <a:gd name="connsiteY68" fmla="*/ 5798666 h 6578439"/>
                <a:gd name="connsiteX69" fmla="*/ 344175 w 5890490"/>
                <a:gd name="connsiteY69" fmla="*/ 5219495 h 6578439"/>
                <a:gd name="connsiteX70" fmla="*/ 87293 w 5890490"/>
                <a:gd name="connsiteY70" fmla="*/ 4583569 h 6578439"/>
                <a:gd name="connsiteX71" fmla="*/ 65886 w 5890490"/>
                <a:gd name="connsiteY71" fmla="*/ 4500813 h 6578439"/>
                <a:gd name="connsiteX72" fmla="*/ 47409 w 5890490"/>
                <a:gd name="connsiteY72" fmla="*/ 4417431 h 6578439"/>
                <a:gd name="connsiteX73" fmla="*/ 39000 w 5890490"/>
                <a:gd name="connsiteY73" fmla="*/ 4375677 h 6578439"/>
                <a:gd name="connsiteX74" fmla="*/ 31610 w 5890490"/>
                <a:gd name="connsiteY74" fmla="*/ 4333674 h 6578439"/>
                <a:gd name="connsiteX75" fmla="*/ 18868 w 5890490"/>
                <a:gd name="connsiteY75" fmla="*/ 4249417 h 6578439"/>
                <a:gd name="connsiteX76" fmla="*/ 646 w 5890490"/>
                <a:gd name="connsiteY76" fmla="*/ 3910265 h 6578439"/>
                <a:gd name="connsiteX77" fmla="*/ 130234 w 5890490"/>
                <a:gd name="connsiteY77" fmla="*/ 3248337 h 6578439"/>
                <a:gd name="connsiteX78" fmla="*/ 335383 w 5890490"/>
                <a:gd name="connsiteY78" fmla="*/ 2611911 h 6578439"/>
                <a:gd name="connsiteX79" fmla="*/ 487272 w 5890490"/>
                <a:gd name="connsiteY79" fmla="*/ 1958609 h 6578439"/>
                <a:gd name="connsiteX80" fmla="*/ 508550 w 5890490"/>
                <a:gd name="connsiteY80" fmla="*/ 1876227 h 6578439"/>
                <a:gd name="connsiteX81" fmla="*/ 531742 w 5890490"/>
                <a:gd name="connsiteY81" fmla="*/ 1793721 h 6578439"/>
                <a:gd name="connsiteX82" fmla="*/ 558245 w 5890490"/>
                <a:gd name="connsiteY82" fmla="*/ 1711465 h 6578439"/>
                <a:gd name="connsiteX83" fmla="*/ 590100 w 5890490"/>
                <a:gd name="connsiteY83" fmla="*/ 1630332 h 6578439"/>
                <a:gd name="connsiteX84" fmla="*/ 758680 w 5890490"/>
                <a:gd name="connsiteY84" fmla="*/ 1322433 h 6578439"/>
                <a:gd name="connsiteX85" fmla="*/ 976317 w 5890490"/>
                <a:gd name="connsiteY85" fmla="*/ 1049286 h 6578439"/>
                <a:gd name="connsiteX86" fmla="*/ 1035314 w 5890490"/>
                <a:gd name="connsiteY86" fmla="*/ 985406 h 6578439"/>
                <a:gd name="connsiteX87" fmla="*/ 1095329 w 5890490"/>
                <a:gd name="connsiteY87" fmla="*/ 922526 h 6578439"/>
                <a:gd name="connsiteX88" fmla="*/ 1157384 w 5890490"/>
                <a:gd name="connsiteY88" fmla="*/ 861271 h 6578439"/>
                <a:gd name="connsiteX89" fmla="*/ 1220841 w 5890490"/>
                <a:gd name="connsiteY89" fmla="*/ 801017 h 6578439"/>
                <a:gd name="connsiteX90" fmla="*/ 1286462 w 5890490"/>
                <a:gd name="connsiteY90" fmla="*/ 742886 h 6578439"/>
                <a:gd name="connsiteX91" fmla="*/ 1353233 w 5890490"/>
                <a:gd name="connsiteY91" fmla="*/ 685632 h 6578439"/>
                <a:gd name="connsiteX92" fmla="*/ 1369924 w 5890490"/>
                <a:gd name="connsiteY92" fmla="*/ 671256 h 6578439"/>
                <a:gd name="connsiteX93" fmla="*/ 1387380 w 5890490"/>
                <a:gd name="connsiteY93" fmla="*/ 657755 h 6578439"/>
                <a:gd name="connsiteX94" fmla="*/ 1422422 w 5890490"/>
                <a:gd name="connsiteY94" fmla="*/ 630877 h 6578439"/>
                <a:gd name="connsiteX95" fmla="*/ 1492759 w 5890490"/>
                <a:gd name="connsiteY95" fmla="*/ 577248 h 6578439"/>
                <a:gd name="connsiteX96" fmla="*/ 1528820 w 5890490"/>
                <a:gd name="connsiteY96" fmla="*/ 551496 h 6578439"/>
                <a:gd name="connsiteX97" fmla="*/ 1565390 w 5890490"/>
                <a:gd name="connsiteY97" fmla="*/ 526370 h 6578439"/>
                <a:gd name="connsiteX98" fmla="*/ 1639040 w 5890490"/>
                <a:gd name="connsiteY98" fmla="*/ 476490 h 6578439"/>
                <a:gd name="connsiteX99" fmla="*/ 1792075 w 5890490"/>
                <a:gd name="connsiteY99" fmla="*/ 384859 h 6578439"/>
                <a:gd name="connsiteX100" fmla="*/ 2455943 w 5890490"/>
                <a:gd name="connsiteY100" fmla="*/ 117836 h 6578439"/>
                <a:gd name="connsiteX101" fmla="*/ 3159952 w 5890490"/>
                <a:gd name="connsiteY101" fmla="*/ 7203 h 6578439"/>
                <a:gd name="connsiteX102" fmla="*/ 3336813 w 5890490"/>
                <a:gd name="connsiteY102" fmla="*/ 499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5890490" h="6578439">
                  <a:moveTo>
                    <a:pt x="5890490" y="5389037"/>
                  </a:moveTo>
                  <a:lnTo>
                    <a:pt x="5890490" y="5855587"/>
                  </a:lnTo>
                  <a:lnTo>
                    <a:pt x="5784593" y="5962054"/>
                  </a:lnTo>
                  <a:cubicBezTo>
                    <a:pt x="5744454" y="6002308"/>
                    <a:pt x="5704062" y="6042436"/>
                    <a:pt x="5663414" y="6082564"/>
                  </a:cubicBezTo>
                  <a:cubicBezTo>
                    <a:pt x="5500314" y="6242577"/>
                    <a:pt x="5330970" y="6400714"/>
                    <a:pt x="5147099" y="6547726"/>
                  </a:cubicBezTo>
                  <a:lnTo>
                    <a:pt x="5105015" y="6578439"/>
                  </a:lnTo>
                  <a:lnTo>
                    <a:pt x="4385601" y="6578439"/>
                  </a:lnTo>
                  <a:lnTo>
                    <a:pt x="4507252" y="6515968"/>
                  </a:lnTo>
                  <a:cubicBezTo>
                    <a:pt x="4645901" y="6439679"/>
                    <a:pt x="4779837" y="6350961"/>
                    <a:pt x="4909330" y="6253453"/>
                  </a:cubicBezTo>
                  <a:cubicBezTo>
                    <a:pt x="5082369" y="6123567"/>
                    <a:pt x="5248145" y="5979180"/>
                    <a:pt x="5411374" y="5828544"/>
                  </a:cubicBezTo>
                  <a:cubicBezTo>
                    <a:pt x="5452149" y="5790791"/>
                    <a:pt x="5492924" y="5752788"/>
                    <a:pt x="5533570" y="5714534"/>
                  </a:cubicBezTo>
                  <a:lnTo>
                    <a:pt x="5657425" y="5597650"/>
                  </a:lnTo>
                  <a:close/>
                  <a:moveTo>
                    <a:pt x="3336813" y="499"/>
                  </a:moveTo>
                  <a:cubicBezTo>
                    <a:pt x="3395682" y="-392"/>
                    <a:pt x="3454550" y="-48"/>
                    <a:pt x="3513674" y="1202"/>
                  </a:cubicBezTo>
                  <a:lnTo>
                    <a:pt x="3602743" y="4827"/>
                  </a:lnTo>
                  <a:lnTo>
                    <a:pt x="3647213" y="6703"/>
                  </a:lnTo>
                  <a:cubicBezTo>
                    <a:pt x="3661994" y="7327"/>
                    <a:pt x="3676903" y="7703"/>
                    <a:pt x="3691684" y="9453"/>
                  </a:cubicBezTo>
                  <a:lnTo>
                    <a:pt x="3868927" y="27080"/>
                  </a:lnTo>
                  <a:cubicBezTo>
                    <a:pt x="4340645" y="85584"/>
                    <a:pt x="4795160" y="243221"/>
                    <a:pt x="5200872" y="472240"/>
                  </a:cubicBezTo>
                  <a:cubicBezTo>
                    <a:pt x="5403855" y="587124"/>
                    <a:pt x="5594988" y="719447"/>
                    <a:pt x="5772711" y="866334"/>
                  </a:cubicBezTo>
                  <a:lnTo>
                    <a:pt x="5890490" y="972426"/>
                  </a:lnTo>
                  <a:lnTo>
                    <a:pt x="5890490" y="1158576"/>
                  </a:lnTo>
                  <a:lnTo>
                    <a:pt x="5676045" y="986969"/>
                  </a:lnTo>
                  <a:cubicBezTo>
                    <a:pt x="5496587" y="857740"/>
                    <a:pt x="5304275" y="746699"/>
                    <a:pt x="5103776" y="655879"/>
                  </a:cubicBezTo>
                  <a:cubicBezTo>
                    <a:pt x="4903214" y="564747"/>
                    <a:pt x="4695006" y="492492"/>
                    <a:pt x="4482465" y="440363"/>
                  </a:cubicBezTo>
                  <a:lnTo>
                    <a:pt x="4402444" y="422111"/>
                  </a:lnTo>
                  <a:cubicBezTo>
                    <a:pt x="4375813" y="416111"/>
                    <a:pt x="4349436" y="408859"/>
                    <a:pt x="4322423" y="404610"/>
                  </a:cubicBezTo>
                  <a:lnTo>
                    <a:pt x="4241892" y="389858"/>
                  </a:lnTo>
                  <a:lnTo>
                    <a:pt x="4201627" y="382483"/>
                  </a:lnTo>
                  <a:cubicBezTo>
                    <a:pt x="4188248" y="379983"/>
                    <a:pt x="4174869" y="377483"/>
                    <a:pt x="4161234" y="375857"/>
                  </a:cubicBezTo>
                  <a:cubicBezTo>
                    <a:pt x="4107208" y="368482"/>
                    <a:pt x="4053308" y="360482"/>
                    <a:pt x="3999280" y="353606"/>
                  </a:cubicBezTo>
                  <a:cubicBezTo>
                    <a:pt x="3944999" y="348855"/>
                    <a:pt x="3890844" y="343854"/>
                    <a:pt x="3836817" y="338480"/>
                  </a:cubicBezTo>
                  <a:lnTo>
                    <a:pt x="3673972" y="330604"/>
                  </a:lnTo>
                  <a:cubicBezTo>
                    <a:pt x="3619690" y="329104"/>
                    <a:pt x="3565281" y="329604"/>
                    <a:pt x="3511126" y="328978"/>
                  </a:cubicBezTo>
                  <a:cubicBezTo>
                    <a:pt x="3402054" y="330728"/>
                    <a:pt x="3291706" y="334604"/>
                    <a:pt x="3183142" y="342854"/>
                  </a:cubicBezTo>
                  <a:cubicBezTo>
                    <a:pt x="2965505" y="358855"/>
                    <a:pt x="2750670" y="389733"/>
                    <a:pt x="2541444" y="439988"/>
                  </a:cubicBezTo>
                  <a:cubicBezTo>
                    <a:pt x="2332216" y="490117"/>
                    <a:pt x="2128850" y="559997"/>
                    <a:pt x="1933895" y="650505"/>
                  </a:cubicBezTo>
                  <a:cubicBezTo>
                    <a:pt x="1738939" y="741261"/>
                    <a:pt x="1553540" y="854146"/>
                    <a:pt x="1378079" y="983905"/>
                  </a:cubicBezTo>
                  <a:lnTo>
                    <a:pt x="1312967" y="1033660"/>
                  </a:lnTo>
                  <a:cubicBezTo>
                    <a:pt x="1291178" y="1050286"/>
                    <a:pt x="1269006" y="1066412"/>
                    <a:pt x="1248364" y="1084413"/>
                  </a:cubicBezTo>
                  <a:lnTo>
                    <a:pt x="1185163" y="1137168"/>
                  </a:lnTo>
                  <a:cubicBezTo>
                    <a:pt x="1164138" y="1154794"/>
                    <a:pt x="1142603" y="1172046"/>
                    <a:pt x="1122852" y="1190922"/>
                  </a:cubicBezTo>
                  <a:cubicBezTo>
                    <a:pt x="1041557" y="1264303"/>
                    <a:pt x="961663" y="1339309"/>
                    <a:pt x="892092" y="1421440"/>
                  </a:cubicBezTo>
                  <a:cubicBezTo>
                    <a:pt x="819589" y="1501822"/>
                    <a:pt x="759827" y="1590329"/>
                    <a:pt x="707202" y="1684212"/>
                  </a:cubicBezTo>
                  <a:cubicBezTo>
                    <a:pt x="694715" y="1708089"/>
                    <a:pt x="682227" y="1731841"/>
                    <a:pt x="670121" y="1756093"/>
                  </a:cubicBezTo>
                  <a:lnTo>
                    <a:pt x="637630" y="1830724"/>
                  </a:lnTo>
                  <a:cubicBezTo>
                    <a:pt x="626161" y="1855350"/>
                    <a:pt x="617624" y="1881603"/>
                    <a:pt x="607685" y="1907105"/>
                  </a:cubicBezTo>
                  <a:cubicBezTo>
                    <a:pt x="598128" y="1932857"/>
                    <a:pt x="588317" y="1958483"/>
                    <a:pt x="580034" y="1984986"/>
                  </a:cubicBezTo>
                  <a:cubicBezTo>
                    <a:pt x="544611" y="2089620"/>
                    <a:pt x="513393" y="2197128"/>
                    <a:pt x="481919" y="2304386"/>
                  </a:cubicBezTo>
                  <a:lnTo>
                    <a:pt x="433881" y="2465399"/>
                  </a:lnTo>
                  <a:lnTo>
                    <a:pt x="384442" y="2626163"/>
                  </a:lnTo>
                  <a:cubicBezTo>
                    <a:pt x="317672" y="2839680"/>
                    <a:pt x="243129" y="3050946"/>
                    <a:pt x="166039" y="3261338"/>
                  </a:cubicBezTo>
                  <a:cubicBezTo>
                    <a:pt x="88822" y="3468979"/>
                    <a:pt x="50850" y="3690248"/>
                    <a:pt x="56202" y="3910265"/>
                  </a:cubicBezTo>
                  <a:cubicBezTo>
                    <a:pt x="58495" y="4020274"/>
                    <a:pt x="71493" y="4129783"/>
                    <a:pt x="93664" y="4237292"/>
                  </a:cubicBezTo>
                  <a:cubicBezTo>
                    <a:pt x="99143" y="4264168"/>
                    <a:pt x="104623" y="4291045"/>
                    <a:pt x="111758" y="4317548"/>
                  </a:cubicBezTo>
                  <a:cubicBezTo>
                    <a:pt x="118384" y="4344176"/>
                    <a:pt x="124627" y="4370802"/>
                    <a:pt x="133038" y="4397054"/>
                  </a:cubicBezTo>
                  <a:cubicBezTo>
                    <a:pt x="140810" y="4423307"/>
                    <a:pt x="148456" y="4449683"/>
                    <a:pt x="157757" y="4475560"/>
                  </a:cubicBezTo>
                  <a:cubicBezTo>
                    <a:pt x="166549" y="4501562"/>
                    <a:pt x="175087" y="4527564"/>
                    <a:pt x="185153" y="4553066"/>
                  </a:cubicBezTo>
                  <a:cubicBezTo>
                    <a:pt x="262371" y="4758458"/>
                    <a:pt x="368895" y="4951974"/>
                    <a:pt x="493642" y="5132239"/>
                  </a:cubicBezTo>
                  <a:cubicBezTo>
                    <a:pt x="618389" y="5312627"/>
                    <a:pt x="760846" y="5480391"/>
                    <a:pt x="914391" y="5636528"/>
                  </a:cubicBezTo>
                  <a:cubicBezTo>
                    <a:pt x="1069081" y="5793166"/>
                    <a:pt x="1231544" y="5941677"/>
                    <a:pt x="1402034" y="6076188"/>
                  </a:cubicBezTo>
                  <a:cubicBezTo>
                    <a:pt x="1487535" y="6143320"/>
                    <a:pt x="1574565" y="6207574"/>
                    <a:pt x="1664397" y="6267079"/>
                  </a:cubicBezTo>
                  <a:cubicBezTo>
                    <a:pt x="1753592" y="6327459"/>
                    <a:pt x="1845336" y="6383088"/>
                    <a:pt x="1938992" y="6434343"/>
                  </a:cubicBezTo>
                  <a:cubicBezTo>
                    <a:pt x="2032647" y="6485659"/>
                    <a:pt x="2128309" y="6532600"/>
                    <a:pt x="2225931" y="6574322"/>
                  </a:cubicBezTo>
                  <a:lnTo>
                    <a:pt x="2236328" y="6578439"/>
                  </a:lnTo>
                  <a:lnTo>
                    <a:pt x="1504665" y="6578439"/>
                  </a:lnTo>
                  <a:lnTo>
                    <a:pt x="1456827" y="6543476"/>
                  </a:lnTo>
                  <a:cubicBezTo>
                    <a:pt x="1363554" y="6470595"/>
                    <a:pt x="1273848" y="6394340"/>
                    <a:pt x="1188475" y="6314083"/>
                  </a:cubicBezTo>
                  <a:cubicBezTo>
                    <a:pt x="1017856" y="6153445"/>
                    <a:pt x="863803" y="5979931"/>
                    <a:pt x="721728" y="5798666"/>
                  </a:cubicBezTo>
                  <a:cubicBezTo>
                    <a:pt x="579397" y="5616027"/>
                    <a:pt x="452103" y="5422511"/>
                    <a:pt x="344175" y="5219495"/>
                  </a:cubicBezTo>
                  <a:cubicBezTo>
                    <a:pt x="236505" y="5016354"/>
                    <a:pt x="147946" y="4803586"/>
                    <a:pt x="87293" y="4583569"/>
                  </a:cubicBezTo>
                  <a:cubicBezTo>
                    <a:pt x="79138" y="4556193"/>
                    <a:pt x="72639" y="4528440"/>
                    <a:pt x="65886" y="4500813"/>
                  </a:cubicBezTo>
                  <a:cubicBezTo>
                    <a:pt x="58751" y="4473311"/>
                    <a:pt x="53144" y="4445308"/>
                    <a:pt x="47409" y="4417431"/>
                  </a:cubicBezTo>
                  <a:cubicBezTo>
                    <a:pt x="44733" y="4403430"/>
                    <a:pt x="41294" y="4389679"/>
                    <a:pt x="39000" y="4375677"/>
                  </a:cubicBezTo>
                  <a:lnTo>
                    <a:pt x="31610" y="4333674"/>
                  </a:lnTo>
                  <a:cubicBezTo>
                    <a:pt x="26258" y="4305797"/>
                    <a:pt x="22563" y="4277544"/>
                    <a:pt x="18868" y="4249417"/>
                  </a:cubicBezTo>
                  <a:cubicBezTo>
                    <a:pt x="4214" y="4136784"/>
                    <a:pt x="-2158" y="4023275"/>
                    <a:pt x="646" y="3910265"/>
                  </a:cubicBezTo>
                  <a:cubicBezTo>
                    <a:pt x="5997" y="3683872"/>
                    <a:pt x="50596" y="3459605"/>
                    <a:pt x="130234" y="3248337"/>
                  </a:cubicBezTo>
                  <a:cubicBezTo>
                    <a:pt x="207961" y="3039196"/>
                    <a:pt x="278044" y="2827179"/>
                    <a:pt x="335383" y="2611911"/>
                  </a:cubicBezTo>
                  <a:cubicBezTo>
                    <a:pt x="393743" y="2396644"/>
                    <a:pt x="435792" y="2178627"/>
                    <a:pt x="487272" y="1958609"/>
                  </a:cubicBezTo>
                  <a:cubicBezTo>
                    <a:pt x="493259" y="1931107"/>
                    <a:pt x="501287" y="1903730"/>
                    <a:pt x="508550" y="1876227"/>
                  </a:cubicBezTo>
                  <a:cubicBezTo>
                    <a:pt x="516195" y="1848725"/>
                    <a:pt x="522312" y="1820972"/>
                    <a:pt x="531742" y="1793721"/>
                  </a:cubicBezTo>
                  <a:lnTo>
                    <a:pt x="558245" y="1711465"/>
                  </a:lnTo>
                  <a:cubicBezTo>
                    <a:pt x="568439" y="1684337"/>
                    <a:pt x="579652" y="1657459"/>
                    <a:pt x="590100" y="1630332"/>
                  </a:cubicBezTo>
                  <a:cubicBezTo>
                    <a:pt x="635080" y="1523075"/>
                    <a:pt x="690637" y="1417566"/>
                    <a:pt x="758680" y="1322433"/>
                  </a:cubicBezTo>
                  <a:cubicBezTo>
                    <a:pt x="824430" y="1225051"/>
                    <a:pt x="899610" y="1136168"/>
                    <a:pt x="976317" y="1049286"/>
                  </a:cubicBezTo>
                  <a:cubicBezTo>
                    <a:pt x="995049" y="1027035"/>
                    <a:pt x="1015436" y="1006533"/>
                    <a:pt x="1035314" y="985406"/>
                  </a:cubicBezTo>
                  <a:lnTo>
                    <a:pt x="1095329" y="922526"/>
                  </a:lnTo>
                  <a:cubicBezTo>
                    <a:pt x="1114953" y="901149"/>
                    <a:pt x="1136359" y="881397"/>
                    <a:pt x="1157384" y="861271"/>
                  </a:cubicBezTo>
                  <a:lnTo>
                    <a:pt x="1220841" y="801017"/>
                  </a:lnTo>
                  <a:cubicBezTo>
                    <a:pt x="1241610" y="780514"/>
                    <a:pt x="1264418" y="762014"/>
                    <a:pt x="1286462" y="742886"/>
                  </a:cubicBezTo>
                  <a:lnTo>
                    <a:pt x="1353233" y="685632"/>
                  </a:lnTo>
                  <a:lnTo>
                    <a:pt x="1369924" y="671256"/>
                  </a:lnTo>
                  <a:cubicBezTo>
                    <a:pt x="1375658" y="666631"/>
                    <a:pt x="1381520" y="662255"/>
                    <a:pt x="1387380" y="657755"/>
                  </a:cubicBezTo>
                  <a:lnTo>
                    <a:pt x="1422422" y="630877"/>
                  </a:lnTo>
                  <a:lnTo>
                    <a:pt x="1492759" y="577248"/>
                  </a:lnTo>
                  <a:cubicBezTo>
                    <a:pt x="1504355" y="567997"/>
                    <a:pt x="1516714" y="559997"/>
                    <a:pt x="1528820" y="551496"/>
                  </a:cubicBezTo>
                  <a:lnTo>
                    <a:pt x="1565390" y="526370"/>
                  </a:lnTo>
                  <a:lnTo>
                    <a:pt x="1639040" y="476490"/>
                  </a:lnTo>
                  <a:cubicBezTo>
                    <a:pt x="1689754" y="445613"/>
                    <a:pt x="1740723" y="414986"/>
                    <a:pt x="1792075" y="384859"/>
                  </a:cubicBezTo>
                  <a:cubicBezTo>
                    <a:pt x="2000282" y="268724"/>
                    <a:pt x="2224927" y="179467"/>
                    <a:pt x="2455943" y="117836"/>
                  </a:cubicBezTo>
                  <a:cubicBezTo>
                    <a:pt x="2687088" y="55957"/>
                    <a:pt x="2923964" y="21204"/>
                    <a:pt x="3159952" y="7203"/>
                  </a:cubicBezTo>
                  <a:cubicBezTo>
                    <a:pt x="3219076" y="3515"/>
                    <a:pt x="3277945" y="1389"/>
                    <a:pt x="3336813" y="499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5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4" name="Graphic 23" descr="Handshake">
            <a:extLst>
              <a:ext uri="{FF2B5EF4-FFF2-40B4-BE49-F238E27FC236}">
                <a16:creationId xmlns:a16="http://schemas.microsoft.com/office/drawing/2014/main" id="{37819E62-DAED-54F8-305F-7C388314EB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29652" y="1859078"/>
            <a:ext cx="3821102" cy="3821102"/>
          </a:xfrm>
          <a:prstGeom prst="rect">
            <a:avLst/>
          </a:prstGeom>
          <a:ln>
            <a:noFill/>
          </a:ln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2915450-2C31-48DB-D517-8413FD1F4F95}"/>
              </a:ext>
            </a:extLst>
          </p:cNvPr>
          <p:cNvSpPr>
            <a:spLocks/>
          </p:cNvSpPr>
          <p:nvPr/>
        </p:nvSpPr>
        <p:spPr>
          <a:xfrm>
            <a:off x="802286" y="2972578"/>
            <a:ext cx="5441760" cy="1297115"/>
          </a:xfrm>
          <a:prstGeom prst="rect">
            <a:avLst/>
          </a:prstGeom>
        </p:spPr>
        <p:txBody>
          <a:bodyPr/>
          <a:lstStyle/>
          <a:p>
            <a:r>
              <a: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“Governments, donors, and health industry leaders must engage with these home-grown solutions to make health systems work effectively.”</a:t>
            </a:r>
            <a:r>
              <a:rPr lang="en-US" sz="105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[4]</a:t>
            </a:r>
            <a:endParaRPr lang="en-US" sz="20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84332281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5506430BB51D94E86F7E6F06FC00C8B" ma:contentTypeVersion="5" ma:contentTypeDescription="Create a new document." ma:contentTypeScope="" ma:versionID="88da47f9ba36439321286be5d53dc849">
  <xsd:schema xmlns:xsd="http://www.w3.org/2001/XMLSchema" xmlns:xs="http://www.w3.org/2001/XMLSchema" xmlns:p="http://schemas.microsoft.com/office/2006/metadata/properties" xmlns:ns3="1a083263-882c-47a6-8f92-a853b4f83cbc" targetNamespace="http://schemas.microsoft.com/office/2006/metadata/properties" ma:root="true" ma:fieldsID="a8982d373fbea15cb1f86c94490e985e" ns3:_="">
    <xsd:import namespace="1a083263-882c-47a6-8f92-a853b4f83cbc"/>
    <xsd:element name="properties">
      <xsd:complexType>
        <xsd:sequence>
          <xsd:element name="documentManagement">
            <xsd:complexType>
              <xsd:all>
                <xsd:element ref="ns3:MediaServiceDateTaken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a083263-882c-47a6-8f92-a853b4f83cbc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290CE47-BA08-4D8D-B7C9-EF16ED804CBD}">
  <ds:schemaRefs>
    <ds:schemaRef ds:uri="http://schemas.microsoft.com/office/2006/documentManagement/types"/>
    <ds:schemaRef ds:uri="http://www.w3.org/XML/1998/namespace"/>
    <ds:schemaRef ds:uri="http://schemas.microsoft.com/office/infopath/2007/PartnerControls"/>
    <ds:schemaRef ds:uri="http://schemas.microsoft.com/office/2006/metadata/properties"/>
    <ds:schemaRef ds:uri="http://schemas.openxmlformats.org/package/2006/metadata/core-properties"/>
    <ds:schemaRef ds:uri="http://purl.org/dc/dcmitype/"/>
    <ds:schemaRef ds:uri="http://purl.org/dc/elements/1.1/"/>
    <ds:schemaRef ds:uri="1a083263-882c-47a6-8f92-a853b4f83cbc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F6D2DCF2-C103-45C2-9D94-389E50134F2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8E08CE6-FB19-4A4E-B805-2C76271B0C53}">
  <ds:schemaRefs>
    <ds:schemaRef ds:uri="1a083263-882c-47a6-8f92-a853b4f83cbc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377</Words>
  <Application>Microsoft Office PowerPoint</Application>
  <PresentationFormat>Widescreen</PresentationFormat>
  <Paragraphs>41</Paragraphs>
  <Slides>10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Aptos</vt:lpstr>
      <vt:lpstr>Aptos Display</vt:lpstr>
      <vt:lpstr>Arial</vt:lpstr>
      <vt:lpstr>Calibri</vt:lpstr>
      <vt:lpstr>source-serif-pro</vt:lpstr>
      <vt:lpstr>Wingdings</vt:lpstr>
      <vt:lpstr>Custom Design</vt:lpstr>
      <vt:lpstr>Office Theme</vt:lpstr>
      <vt:lpstr>Life Prognosis System</vt:lpstr>
      <vt:lpstr>The Agenda</vt:lpstr>
      <vt:lpstr>The HIV/AIDS Epidemic</vt:lpstr>
      <vt:lpstr>Why we should care</vt:lpstr>
      <vt:lpstr>A personalized application would certainly Revolutionize HIV treatment in SSA</vt:lpstr>
      <vt:lpstr>Project Demo</vt:lpstr>
      <vt:lpstr>The benefits in HIV Health Care</vt:lpstr>
      <vt:lpstr>Conclusion</vt:lpstr>
      <vt:lpstr>Thank you!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Class Diagram</dc:title>
  <dc:creator>Ngeyen Victory Yinkfu</dc:creator>
  <cp:lastModifiedBy>Ngeyen Victory Yinkfu</cp:lastModifiedBy>
  <cp:revision>2</cp:revision>
  <dcterms:created xsi:type="dcterms:W3CDTF">2024-08-09T13:40:40Z</dcterms:created>
  <dcterms:modified xsi:type="dcterms:W3CDTF">2024-08-14T12:13:03Z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0x01010035506430BB51D94E86F7E6F06FC00C8B</vt:lpwstr>
  </property>
</Properties>
</file>